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51" r:id="rId3"/>
    <p:sldId id="352" r:id="rId4"/>
    <p:sldId id="354" r:id="rId5"/>
    <p:sldId id="384" r:id="rId6"/>
    <p:sldId id="257" r:id="rId7"/>
    <p:sldId id="363" r:id="rId8"/>
    <p:sldId id="367" r:id="rId9"/>
    <p:sldId id="365" r:id="rId10"/>
    <p:sldId id="390" r:id="rId11"/>
    <p:sldId id="387" r:id="rId12"/>
    <p:sldId id="388" r:id="rId13"/>
    <p:sldId id="376" r:id="rId14"/>
    <p:sldId id="378" r:id="rId15"/>
    <p:sldId id="379" r:id="rId16"/>
    <p:sldId id="381" r:id="rId17"/>
    <p:sldId id="382" r:id="rId18"/>
    <p:sldId id="375" r:id="rId19"/>
    <p:sldId id="386" r:id="rId20"/>
    <p:sldId id="380" r:id="rId21"/>
    <p:sldId id="395" r:id="rId22"/>
    <p:sldId id="393" r:id="rId23"/>
    <p:sldId id="396" r:id="rId24"/>
    <p:sldId id="389" r:id="rId25"/>
    <p:sldId id="377" r:id="rId26"/>
    <p:sldId id="369" r:id="rId27"/>
    <p:sldId id="391" r:id="rId28"/>
    <p:sldId id="394" r:id="rId29"/>
    <p:sldId id="392" r:id="rId30"/>
    <p:sldId id="362" r:id="rId31"/>
    <p:sldId id="364" r:id="rId32"/>
    <p:sldId id="371" r:id="rId33"/>
    <p:sldId id="372" r:id="rId34"/>
    <p:sldId id="374" r:id="rId35"/>
    <p:sldId id="28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482D32-09E2-419D-88E3-BCDDF7A7203C}">
          <p14:sldIdLst>
            <p14:sldId id="256"/>
            <p14:sldId id="351"/>
            <p14:sldId id="352"/>
            <p14:sldId id="354"/>
            <p14:sldId id="384"/>
            <p14:sldId id="257"/>
            <p14:sldId id="363"/>
            <p14:sldId id="367"/>
            <p14:sldId id="365"/>
            <p14:sldId id="390"/>
            <p14:sldId id="387"/>
            <p14:sldId id="388"/>
            <p14:sldId id="376"/>
            <p14:sldId id="378"/>
            <p14:sldId id="379"/>
            <p14:sldId id="381"/>
            <p14:sldId id="382"/>
            <p14:sldId id="375"/>
            <p14:sldId id="386"/>
            <p14:sldId id="380"/>
            <p14:sldId id="395"/>
            <p14:sldId id="393"/>
            <p14:sldId id="396"/>
            <p14:sldId id="389"/>
            <p14:sldId id="377"/>
            <p14:sldId id="369"/>
            <p14:sldId id="391"/>
            <p14:sldId id="394"/>
            <p14:sldId id="392"/>
            <p14:sldId id="362"/>
            <p14:sldId id="364"/>
          </p14:sldIdLst>
        </p14:section>
        <p14:section name="Untitled Section" id="{C8F6BDFD-61BC-4E89-B380-2342FA463A08}">
          <p14:sldIdLst>
            <p14:sldId id="371"/>
            <p14:sldId id="372"/>
            <p14:sldId id="374"/>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D7D31"/>
    <a:srgbClr val="5A4F3B"/>
    <a:srgbClr val="548235"/>
    <a:srgbClr val="B84297"/>
    <a:srgbClr val="512BD4"/>
    <a:srgbClr val="5E2C62"/>
    <a:srgbClr val="A5A5A5"/>
    <a:srgbClr val="2C441C"/>
    <a:srgbClr val="2A1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81364" autoAdjust="0"/>
  </p:normalViewPr>
  <p:slideViewPr>
    <p:cSldViewPr snapToGrid="0">
      <p:cViewPr varScale="1">
        <p:scale>
          <a:sx n="92" d="100"/>
          <a:sy n="92" d="100"/>
        </p:scale>
        <p:origin x="684" y="72"/>
      </p:cViewPr>
      <p:guideLst/>
    </p:cSldViewPr>
  </p:slideViewPr>
  <p:outlineViewPr>
    <p:cViewPr>
      <p:scale>
        <a:sx n="33" d="100"/>
        <a:sy n="33" d="100"/>
      </p:scale>
      <p:origin x="0" y="-4170"/>
    </p:cViewPr>
  </p:outlineViewPr>
  <p:notesTextViewPr>
    <p:cViewPr>
      <p:scale>
        <a:sx n="3" d="2"/>
        <a:sy n="3" d="2"/>
      </p:scale>
      <p:origin x="0" y="0"/>
    </p:cViewPr>
  </p:notesTextViewPr>
  <p:sorterViewPr>
    <p:cViewPr>
      <p:scale>
        <a:sx n="100" d="100"/>
        <a:sy n="100" d="100"/>
      </p:scale>
      <p:origin x="0" y="-36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3448F-3A69-4D00-BEC4-199950B08586}" type="datetimeFigureOut">
              <a:rPr lang="en-US" smtClean="0"/>
              <a:t>3/15/2025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7DAF2-D9FD-4201-8A83-D0347E71DEA5}" type="slidenum">
              <a:rPr lang="en-US" smtClean="0"/>
              <a:t>‹#›</a:t>
            </a:fld>
            <a:endParaRPr lang="en-US"/>
          </a:p>
        </p:txBody>
      </p:sp>
    </p:spTree>
    <p:extLst>
      <p:ext uri="{BB962C8B-B14F-4D97-AF65-F5344CB8AC3E}">
        <p14:creationId xmlns:p14="http://schemas.microsoft.com/office/powerpoint/2010/main" val="274202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llama.com/"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github.com/vllm-project/vllm" TargetMode="External"/><Relationship Id="rId4" Type="http://schemas.openxmlformats.org/officeDocument/2006/relationships/hyperlink" Target="https://lmstudio.ai/"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a:t>
            </a:fld>
            <a:endParaRPr lang="en-US"/>
          </a:p>
        </p:txBody>
      </p:sp>
    </p:spTree>
    <p:extLst>
      <p:ext uri="{BB962C8B-B14F-4D97-AF65-F5344CB8AC3E}">
        <p14:creationId xmlns:p14="http://schemas.microsoft.com/office/powerpoint/2010/main" val="118888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11</a:t>
            </a:fld>
            <a:endParaRPr lang="en-US"/>
          </a:p>
        </p:txBody>
      </p:sp>
    </p:spTree>
    <p:extLst>
      <p:ext uri="{BB962C8B-B14F-4D97-AF65-F5344CB8AC3E}">
        <p14:creationId xmlns:p14="http://schemas.microsoft.com/office/powerpoint/2010/main" val="1556012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12</a:t>
            </a:fld>
            <a:endParaRPr lang="en-US"/>
          </a:p>
        </p:txBody>
      </p:sp>
    </p:spTree>
    <p:extLst>
      <p:ext uri="{BB962C8B-B14F-4D97-AF65-F5344CB8AC3E}">
        <p14:creationId xmlns:p14="http://schemas.microsoft.com/office/powerpoint/2010/main" val="2358291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13</a:t>
            </a:fld>
            <a:endParaRPr lang="en-US"/>
          </a:p>
        </p:txBody>
      </p:sp>
    </p:spTree>
    <p:extLst>
      <p:ext uri="{BB962C8B-B14F-4D97-AF65-F5344CB8AC3E}">
        <p14:creationId xmlns:p14="http://schemas.microsoft.com/office/powerpoint/2010/main" val="1473072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4A7B8-9D5C-4DA8-F50D-C8BC0852B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C8DBD-2480-23C4-322D-3C96864CA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13EDC-4913-75AD-020E-071D0E8268A7}"/>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0762D32A-6D7D-2BDF-4D60-EE2156B7E841}"/>
              </a:ext>
            </a:extLst>
          </p:cNvPr>
          <p:cNvSpPr>
            <a:spLocks noGrp="1"/>
          </p:cNvSpPr>
          <p:nvPr>
            <p:ph type="sldNum" sz="quarter" idx="5"/>
          </p:nvPr>
        </p:nvSpPr>
        <p:spPr/>
        <p:txBody>
          <a:bodyPr/>
          <a:lstStyle/>
          <a:p>
            <a:fld id="{93F7DAF2-D9FD-4201-8A83-D0347E71DEA5}" type="slidenum">
              <a:rPr lang="en-US" smtClean="0"/>
              <a:t>14</a:t>
            </a:fld>
            <a:endParaRPr lang="en-US"/>
          </a:p>
        </p:txBody>
      </p:sp>
    </p:spTree>
    <p:extLst>
      <p:ext uri="{BB962C8B-B14F-4D97-AF65-F5344CB8AC3E}">
        <p14:creationId xmlns:p14="http://schemas.microsoft.com/office/powerpoint/2010/main" val="4049442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7E5CA-F6F6-5A9E-C697-55E1E35FCC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56AAC-BC40-09DD-0AC0-74CB185BD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B7D05-E2E8-0CB3-DA84-DBC076D570C7}"/>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7524AB87-AE2F-6B7A-9445-7DF80957A0AE}"/>
              </a:ext>
            </a:extLst>
          </p:cNvPr>
          <p:cNvSpPr>
            <a:spLocks noGrp="1"/>
          </p:cNvSpPr>
          <p:nvPr>
            <p:ph type="sldNum" sz="quarter" idx="5"/>
          </p:nvPr>
        </p:nvSpPr>
        <p:spPr/>
        <p:txBody>
          <a:bodyPr/>
          <a:lstStyle/>
          <a:p>
            <a:fld id="{93F7DAF2-D9FD-4201-8A83-D0347E71DEA5}" type="slidenum">
              <a:rPr lang="en-US" smtClean="0"/>
              <a:t>15</a:t>
            </a:fld>
            <a:endParaRPr lang="en-US"/>
          </a:p>
        </p:txBody>
      </p:sp>
    </p:spTree>
    <p:extLst>
      <p:ext uri="{BB962C8B-B14F-4D97-AF65-F5344CB8AC3E}">
        <p14:creationId xmlns:p14="http://schemas.microsoft.com/office/powerpoint/2010/main" val="3950806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28E5-2AF4-DAFC-56F8-91E60C6DE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C1672-7BD1-A7BC-6317-BD1E19372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1D0F8-A464-C288-7E42-74F72F1E875B}"/>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F638F0D1-CAE8-F144-24FF-8BFCE7DFA53C}"/>
              </a:ext>
            </a:extLst>
          </p:cNvPr>
          <p:cNvSpPr>
            <a:spLocks noGrp="1"/>
          </p:cNvSpPr>
          <p:nvPr>
            <p:ph type="sldNum" sz="quarter" idx="5"/>
          </p:nvPr>
        </p:nvSpPr>
        <p:spPr/>
        <p:txBody>
          <a:bodyPr/>
          <a:lstStyle/>
          <a:p>
            <a:fld id="{93F7DAF2-D9FD-4201-8A83-D0347E71DEA5}" type="slidenum">
              <a:rPr lang="en-US" smtClean="0"/>
              <a:t>16</a:t>
            </a:fld>
            <a:endParaRPr lang="en-US"/>
          </a:p>
        </p:txBody>
      </p:sp>
    </p:spTree>
    <p:extLst>
      <p:ext uri="{BB962C8B-B14F-4D97-AF65-F5344CB8AC3E}">
        <p14:creationId xmlns:p14="http://schemas.microsoft.com/office/powerpoint/2010/main" val="2523914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55FAB-F675-3759-20C9-C01B90FBC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21388F-3AF4-6AD7-FF8B-BE9FF0A46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28341-BDD4-8F6F-5070-1D8F8C2F3266}"/>
              </a:ext>
            </a:extLst>
          </p:cNvPr>
          <p:cNvSpPr>
            <a:spLocks noGrp="1"/>
          </p:cNvSpPr>
          <p:nvPr>
            <p:ph type="body" idx="1"/>
          </p:nvPr>
        </p:nvSpPr>
        <p:spPr/>
        <p:txBody>
          <a:bodyPr/>
          <a:lstStyle/>
          <a:p>
            <a:r>
              <a:rPr lang="en-US" dirty="0"/>
              <a:t>Google </a:t>
            </a:r>
            <a:endParaRPr lang="tr-TR" dirty="0"/>
          </a:p>
        </p:txBody>
      </p:sp>
      <p:sp>
        <p:nvSpPr>
          <p:cNvPr id="4" name="Slide Number Placeholder 3">
            <a:extLst>
              <a:ext uri="{FF2B5EF4-FFF2-40B4-BE49-F238E27FC236}">
                <a16:creationId xmlns:a16="http://schemas.microsoft.com/office/drawing/2014/main" id="{81BC620D-EC8F-A737-A18B-F1862DB52992}"/>
              </a:ext>
            </a:extLst>
          </p:cNvPr>
          <p:cNvSpPr>
            <a:spLocks noGrp="1"/>
          </p:cNvSpPr>
          <p:nvPr>
            <p:ph type="sldNum" sz="quarter" idx="5"/>
          </p:nvPr>
        </p:nvSpPr>
        <p:spPr/>
        <p:txBody>
          <a:bodyPr/>
          <a:lstStyle/>
          <a:p>
            <a:fld id="{93F7DAF2-D9FD-4201-8A83-D0347E71DEA5}" type="slidenum">
              <a:rPr lang="en-US" smtClean="0"/>
              <a:t>17</a:t>
            </a:fld>
            <a:endParaRPr lang="en-US"/>
          </a:p>
        </p:txBody>
      </p:sp>
    </p:spTree>
    <p:extLst>
      <p:ext uri="{BB962C8B-B14F-4D97-AF65-F5344CB8AC3E}">
        <p14:creationId xmlns:p14="http://schemas.microsoft.com/office/powerpoint/2010/main" val="4191692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F6868-2499-4CAF-DD0F-7E6672277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91030-4EA4-8533-D485-10C7AB58EE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47331-00FA-0464-CEAC-CEF50E3C2D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err="1"/>
              <a:t>Shiny</a:t>
            </a:r>
            <a:r>
              <a:rPr lang="tr-TR" b="1" dirty="0"/>
              <a:t> Object </a:t>
            </a:r>
            <a:r>
              <a:rPr lang="tr-TR" b="1" dirty="0" err="1"/>
              <a:t>Syndrome</a:t>
            </a:r>
            <a:r>
              <a:rPr lang="en-US" b="1" i="0" dirty="0">
                <a:solidFill>
                  <a:srgbClr val="223548"/>
                </a:solidFill>
                <a:effectLst/>
                <a:latin typeface="72Brand"/>
                <a:sym typeface="Wingdings" panose="05000000000000000000" pitchFamily="2" charset="2"/>
              </a:rPr>
              <a:t>!</a:t>
            </a:r>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43B0A63-7750-5FED-E99A-61647B43933A}"/>
              </a:ext>
            </a:extLst>
          </p:cNvPr>
          <p:cNvSpPr>
            <a:spLocks noGrp="1"/>
          </p:cNvSpPr>
          <p:nvPr>
            <p:ph type="sldNum" sz="quarter" idx="5"/>
          </p:nvPr>
        </p:nvSpPr>
        <p:spPr/>
        <p:txBody>
          <a:bodyPr/>
          <a:lstStyle/>
          <a:p>
            <a:fld id="{93F7DAF2-D9FD-4201-8A83-D0347E71DEA5}" type="slidenum">
              <a:rPr lang="en-US" smtClean="0"/>
              <a:t>18</a:t>
            </a:fld>
            <a:endParaRPr lang="en-US"/>
          </a:p>
        </p:txBody>
      </p:sp>
    </p:spTree>
    <p:extLst>
      <p:ext uri="{BB962C8B-B14F-4D97-AF65-F5344CB8AC3E}">
        <p14:creationId xmlns:p14="http://schemas.microsoft.com/office/powerpoint/2010/main" val="2502016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80B4E-04AD-C75D-9D96-3C63139C3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741F9-77C2-9465-E21B-D1479FFD9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254D7-10EC-E102-CA9D-67115AAC7B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3C7195-66E6-E913-A46E-270F2F97FFC1}"/>
              </a:ext>
            </a:extLst>
          </p:cNvPr>
          <p:cNvSpPr>
            <a:spLocks noGrp="1"/>
          </p:cNvSpPr>
          <p:nvPr>
            <p:ph type="sldNum" sz="quarter" idx="5"/>
          </p:nvPr>
        </p:nvSpPr>
        <p:spPr/>
        <p:txBody>
          <a:bodyPr/>
          <a:lstStyle/>
          <a:p>
            <a:fld id="{93F7DAF2-D9FD-4201-8A83-D0347E71DEA5}" type="slidenum">
              <a:rPr lang="en-US" smtClean="0"/>
              <a:t>19</a:t>
            </a:fld>
            <a:endParaRPr lang="en-US"/>
          </a:p>
        </p:txBody>
      </p:sp>
    </p:spTree>
    <p:extLst>
      <p:ext uri="{BB962C8B-B14F-4D97-AF65-F5344CB8AC3E}">
        <p14:creationId xmlns:p14="http://schemas.microsoft.com/office/powerpoint/2010/main" val="2036332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DEDC-9BC8-7123-CC41-BF35D37F9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2D5CA-086D-13DB-1774-8AC1BD1646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3BCC7F-8C09-91C2-CA7A-E43CFF1A2730}"/>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0F8573B9-DFA8-4617-7CC5-08EE1DCEC0FE}"/>
              </a:ext>
            </a:extLst>
          </p:cNvPr>
          <p:cNvSpPr>
            <a:spLocks noGrp="1"/>
          </p:cNvSpPr>
          <p:nvPr>
            <p:ph type="sldNum" sz="quarter" idx="5"/>
          </p:nvPr>
        </p:nvSpPr>
        <p:spPr/>
        <p:txBody>
          <a:bodyPr/>
          <a:lstStyle/>
          <a:p>
            <a:fld id="{93F7DAF2-D9FD-4201-8A83-D0347E71DEA5}" type="slidenum">
              <a:rPr lang="en-US" smtClean="0"/>
              <a:t>20</a:t>
            </a:fld>
            <a:endParaRPr lang="en-US"/>
          </a:p>
        </p:txBody>
      </p:sp>
    </p:spTree>
    <p:extLst>
      <p:ext uri="{BB962C8B-B14F-4D97-AF65-F5344CB8AC3E}">
        <p14:creationId xmlns:p14="http://schemas.microsoft.com/office/powerpoint/2010/main" val="501165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a:t>
            </a:fld>
            <a:endParaRPr lang="en-US"/>
          </a:p>
        </p:txBody>
      </p:sp>
    </p:spTree>
    <p:extLst>
      <p:ext uri="{BB962C8B-B14F-4D97-AF65-F5344CB8AC3E}">
        <p14:creationId xmlns:p14="http://schemas.microsoft.com/office/powerpoint/2010/main" val="370680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21</a:t>
            </a:fld>
            <a:endParaRPr lang="en-US"/>
          </a:p>
        </p:txBody>
      </p:sp>
    </p:spTree>
    <p:extLst>
      <p:ext uri="{BB962C8B-B14F-4D97-AF65-F5344CB8AC3E}">
        <p14:creationId xmlns:p14="http://schemas.microsoft.com/office/powerpoint/2010/main" val="1799724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23</a:t>
            </a:fld>
            <a:endParaRPr lang="en-US"/>
          </a:p>
        </p:txBody>
      </p:sp>
    </p:spTree>
    <p:extLst>
      <p:ext uri="{BB962C8B-B14F-4D97-AF65-F5344CB8AC3E}">
        <p14:creationId xmlns:p14="http://schemas.microsoft.com/office/powerpoint/2010/main" val="28559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6E43B-087F-3193-8195-56E293CAD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18EE8-1BDE-06D8-39B5-A1A0F5C67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CE78C-4DB2-6431-47A2-5AA7E2A052E0}"/>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5A9BC524-75A8-F189-6EBB-A454FD314DC5}"/>
              </a:ext>
            </a:extLst>
          </p:cNvPr>
          <p:cNvSpPr>
            <a:spLocks noGrp="1"/>
          </p:cNvSpPr>
          <p:nvPr>
            <p:ph type="sldNum" sz="quarter" idx="5"/>
          </p:nvPr>
        </p:nvSpPr>
        <p:spPr/>
        <p:txBody>
          <a:bodyPr/>
          <a:lstStyle/>
          <a:p>
            <a:fld id="{93F7DAF2-D9FD-4201-8A83-D0347E71DEA5}" type="slidenum">
              <a:rPr lang="en-US" smtClean="0"/>
              <a:t>26</a:t>
            </a:fld>
            <a:endParaRPr lang="en-US"/>
          </a:p>
        </p:txBody>
      </p:sp>
    </p:spTree>
    <p:extLst>
      <p:ext uri="{BB962C8B-B14F-4D97-AF65-F5344CB8AC3E}">
        <p14:creationId xmlns:p14="http://schemas.microsoft.com/office/powerpoint/2010/main" val="2989758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44962-5F0D-E846-1B51-BC14C0D74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01905-EAEF-C2B4-7805-883D9C717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B2B9C3-2DE2-3164-8B0D-C8EA40A556E6}"/>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2BC497EC-FA89-39F8-1D7A-E7221FEE1002}"/>
              </a:ext>
            </a:extLst>
          </p:cNvPr>
          <p:cNvSpPr>
            <a:spLocks noGrp="1"/>
          </p:cNvSpPr>
          <p:nvPr>
            <p:ph type="sldNum" sz="quarter" idx="5"/>
          </p:nvPr>
        </p:nvSpPr>
        <p:spPr/>
        <p:txBody>
          <a:bodyPr/>
          <a:lstStyle/>
          <a:p>
            <a:fld id="{93F7DAF2-D9FD-4201-8A83-D0347E71DEA5}" type="slidenum">
              <a:rPr lang="en-US" smtClean="0"/>
              <a:t>27</a:t>
            </a:fld>
            <a:endParaRPr lang="en-US"/>
          </a:p>
        </p:txBody>
      </p:sp>
    </p:spTree>
    <p:extLst>
      <p:ext uri="{BB962C8B-B14F-4D97-AF65-F5344CB8AC3E}">
        <p14:creationId xmlns:p14="http://schemas.microsoft.com/office/powerpoint/2010/main" val="3305881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Yerel</a:t>
            </a:r>
            <a:r>
              <a:rPr lang="en-US" b="1" dirty="0"/>
              <a:t> </a:t>
            </a:r>
            <a:r>
              <a:rPr lang="en-US" b="1" dirty="0" err="1"/>
              <a:t>Geliştirme</a:t>
            </a:r>
            <a:r>
              <a:rPr lang="en-US" b="1" dirty="0"/>
              <a:t> </a:t>
            </a:r>
            <a:r>
              <a:rPr lang="en-US" b="1" dirty="0" err="1"/>
              <a:t>İçin</a:t>
            </a:r>
            <a:r>
              <a:rPr lang="en-US" b="1" dirty="0"/>
              <a:t> AI </a:t>
            </a:r>
            <a:r>
              <a:rPr lang="en-US" b="1" dirty="0" err="1"/>
              <a:t>Motorları</a:t>
            </a:r>
            <a:endParaRPr lang="en-US" dirty="0"/>
          </a:p>
          <a:p>
            <a:r>
              <a:rPr lang="en-US" dirty="0" err="1"/>
              <a:t>Yerelde</a:t>
            </a:r>
            <a:r>
              <a:rPr lang="en-US" dirty="0"/>
              <a:t> </a:t>
            </a:r>
            <a:r>
              <a:rPr lang="en-US" dirty="0" err="1"/>
              <a:t>dil</a:t>
            </a:r>
            <a:r>
              <a:rPr lang="en-US" dirty="0"/>
              <a:t> </a:t>
            </a:r>
            <a:r>
              <a:rPr lang="en-US" dirty="0" err="1"/>
              <a:t>modeli</a:t>
            </a:r>
            <a:r>
              <a:rPr lang="en-US" dirty="0"/>
              <a:t> </a:t>
            </a:r>
            <a:r>
              <a:rPr lang="en-US" dirty="0" err="1"/>
              <a:t>çalıştırmak</a:t>
            </a:r>
            <a:r>
              <a:rPr lang="en-US" dirty="0"/>
              <a:t> </a:t>
            </a:r>
            <a:r>
              <a:rPr lang="en-US" dirty="0" err="1"/>
              <a:t>için</a:t>
            </a:r>
            <a:r>
              <a:rPr lang="en-US" dirty="0"/>
              <a:t> </a:t>
            </a:r>
            <a:r>
              <a:rPr lang="en-US" dirty="0" err="1"/>
              <a:t>en</a:t>
            </a:r>
            <a:r>
              <a:rPr lang="en-US" dirty="0"/>
              <a:t> </a:t>
            </a:r>
            <a:r>
              <a:rPr lang="en-US" dirty="0" err="1"/>
              <a:t>yaygın</a:t>
            </a:r>
            <a:r>
              <a:rPr lang="en-US" dirty="0"/>
              <a:t> </a:t>
            </a:r>
            <a:r>
              <a:rPr lang="en-US" dirty="0" err="1"/>
              <a:t>kullanılan</a:t>
            </a:r>
            <a:r>
              <a:rPr lang="en-US" dirty="0"/>
              <a:t> </a:t>
            </a:r>
            <a:r>
              <a:rPr lang="en-US" dirty="0" err="1"/>
              <a:t>araçlardan</a:t>
            </a:r>
            <a:r>
              <a:rPr lang="en-US" dirty="0"/>
              <a:t> </a:t>
            </a:r>
            <a:r>
              <a:rPr lang="en-US" dirty="0" err="1"/>
              <a:t>biri</a:t>
            </a:r>
            <a:r>
              <a:rPr lang="en-US" dirty="0"/>
              <a:t> </a:t>
            </a:r>
            <a:r>
              <a:rPr lang="en-US" b="1" dirty="0" err="1"/>
              <a:t>Ollama</a:t>
            </a:r>
            <a:r>
              <a:rPr lang="en-US" dirty="0"/>
              <a:t> </a:t>
            </a:r>
            <a:r>
              <a:rPr lang="en-US" dirty="0" err="1"/>
              <a:t>olsa</a:t>
            </a:r>
            <a:r>
              <a:rPr lang="en-US" dirty="0"/>
              <a:t> da, </a:t>
            </a:r>
            <a:r>
              <a:rPr lang="en-US" b="1" dirty="0" err="1"/>
              <a:t>vLLM</a:t>
            </a:r>
            <a:r>
              <a:rPr lang="en-US" dirty="0"/>
              <a:t> </a:t>
            </a:r>
            <a:r>
              <a:rPr lang="en-US" dirty="0" err="1"/>
              <a:t>aslında</a:t>
            </a:r>
            <a:r>
              <a:rPr lang="en-US" dirty="0"/>
              <a:t> daha </a:t>
            </a:r>
            <a:r>
              <a:rPr lang="en-US" dirty="0" err="1"/>
              <a:t>profesyonel</a:t>
            </a:r>
            <a:r>
              <a:rPr lang="en-US" dirty="0"/>
              <a:t> ve production-ready </a:t>
            </a:r>
            <a:r>
              <a:rPr lang="en-US" dirty="0" err="1"/>
              <a:t>bir</a:t>
            </a:r>
            <a:r>
              <a:rPr lang="en-US" dirty="0"/>
              <a:t> motor. </a:t>
            </a:r>
            <a:r>
              <a:rPr lang="en-US" dirty="0" err="1"/>
              <a:t>Ancak</a:t>
            </a:r>
            <a:r>
              <a:rPr lang="en-US" dirty="0"/>
              <a:t>, </a:t>
            </a:r>
            <a:r>
              <a:rPr lang="en-US" dirty="0" err="1"/>
              <a:t>vLLM</a:t>
            </a:r>
            <a:r>
              <a:rPr lang="en-US" dirty="0"/>
              <a:t> </a:t>
            </a:r>
            <a:r>
              <a:rPr lang="en-US" dirty="0" err="1"/>
              <a:t>yerel</a:t>
            </a:r>
            <a:r>
              <a:rPr lang="en-US" dirty="0"/>
              <a:t> </a:t>
            </a:r>
            <a:r>
              <a:rPr lang="en-US" dirty="0" err="1"/>
              <a:t>geliştirme</a:t>
            </a:r>
            <a:r>
              <a:rPr lang="en-US" dirty="0"/>
              <a:t> </a:t>
            </a:r>
            <a:r>
              <a:rPr lang="en-US" dirty="0" err="1"/>
              <a:t>için</a:t>
            </a:r>
            <a:r>
              <a:rPr lang="en-US" dirty="0"/>
              <a:t> </a:t>
            </a:r>
            <a:r>
              <a:rPr lang="en-US" dirty="0" err="1"/>
              <a:t>gereksiz</a:t>
            </a:r>
            <a:r>
              <a:rPr lang="en-US" dirty="0"/>
              <a:t> </a:t>
            </a:r>
            <a:r>
              <a:rPr lang="en-US" dirty="0" err="1"/>
              <a:t>derecede</a:t>
            </a:r>
            <a:r>
              <a:rPr lang="en-US" dirty="0"/>
              <a:t> </a:t>
            </a:r>
            <a:r>
              <a:rPr lang="en-US" dirty="0" err="1"/>
              <a:t>ağır</a:t>
            </a:r>
            <a:r>
              <a:rPr lang="en-US" dirty="0"/>
              <a:t> </a:t>
            </a:r>
            <a:r>
              <a:rPr lang="en-US" dirty="0" err="1"/>
              <a:t>bir</a:t>
            </a:r>
            <a:r>
              <a:rPr lang="en-US" dirty="0"/>
              <a:t> </a:t>
            </a:r>
            <a:r>
              <a:rPr lang="en-US" dirty="0" err="1"/>
              <a:t>teknoloji</a:t>
            </a:r>
            <a:r>
              <a:rPr lang="en-US" dirty="0"/>
              <a:t> </a:t>
            </a:r>
            <a:r>
              <a:rPr lang="en-US" dirty="0" err="1"/>
              <a:t>çünkü</a:t>
            </a:r>
            <a:r>
              <a:rPr lang="en-US" dirty="0"/>
              <a:t> </a:t>
            </a:r>
            <a:r>
              <a:rPr lang="en-US" dirty="0" err="1"/>
              <a:t>esas</a:t>
            </a:r>
            <a:r>
              <a:rPr lang="en-US" dirty="0"/>
              <a:t> olarak aynı </a:t>
            </a:r>
            <a:r>
              <a:rPr lang="en-US" dirty="0" err="1"/>
              <a:t>anda</a:t>
            </a:r>
            <a:r>
              <a:rPr lang="en-US" dirty="0"/>
              <a:t> çok </a:t>
            </a:r>
            <a:r>
              <a:rPr lang="en-US" dirty="0" err="1"/>
              <a:t>sayıda</a:t>
            </a:r>
            <a:r>
              <a:rPr lang="en-US" dirty="0"/>
              <a:t> </a:t>
            </a:r>
            <a:r>
              <a:rPr lang="en-US" dirty="0" err="1"/>
              <a:t>isteği</a:t>
            </a:r>
            <a:r>
              <a:rPr lang="en-US" dirty="0"/>
              <a:t> </a:t>
            </a:r>
            <a:r>
              <a:rPr lang="en-US" dirty="0" err="1"/>
              <a:t>işleyebilmek</a:t>
            </a:r>
            <a:r>
              <a:rPr lang="en-US" dirty="0"/>
              <a:t> </a:t>
            </a:r>
            <a:r>
              <a:rPr lang="en-US" dirty="0" err="1"/>
              <a:t>için</a:t>
            </a:r>
            <a:r>
              <a:rPr lang="en-US" dirty="0"/>
              <a:t> optimize </a:t>
            </a:r>
            <a:r>
              <a:rPr lang="en-US" dirty="0" err="1"/>
              <a:t>edilmiştir</a:t>
            </a:r>
            <a:r>
              <a:rPr lang="en-US" dirty="0"/>
              <a:t>. Bu </a:t>
            </a:r>
            <a:r>
              <a:rPr lang="en-US" dirty="0" err="1"/>
              <a:t>noktada</a:t>
            </a:r>
            <a:r>
              <a:rPr lang="en-US" dirty="0"/>
              <a:t>, </a:t>
            </a:r>
            <a:r>
              <a:rPr lang="en-US" dirty="0" err="1"/>
              <a:t>geliştirme</a:t>
            </a:r>
            <a:r>
              <a:rPr lang="en-US" dirty="0"/>
              <a:t> </a:t>
            </a:r>
            <a:r>
              <a:rPr lang="en-US" dirty="0" err="1"/>
              <a:t>ortamında</a:t>
            </a:r>
            <a:r>
              <a:rPr lang="en-US" dirty="0"/>
              <a:t> </a:t>
            </a:r>
            <a:r>
              <a:rPr lang="en-US" dirty="0" err="1"/>
              <a:t>dil</a:t>
            </a:r>
            <a:r>
              <a:rPr lang="en-US" dirty="0"/>
              <a:t> </a:t>
            </a:r>
            <a:r>
              <a:rPr lang="en-US" dirty="0" err="1"/>
              <a:t>modeli</a:t>
            </a:r>
            <a:r>
              <a:rPr lang="en-US" dirty="0"/>
              <a:t> </a:t>
            </a:r>
            <a:r>
              <a:rPr lang="en-US" dirty="0" err="1"/>
              <a:t>çalıştırmak</a:t>
            </a:r>
            <a:r>
              <a:rPr lang="en-US" dirty="0"/>
              <a:t> </a:t>
            </a:r>
            <a:r>
              <a:rPr lang="en-US" dirty="0" err="1"/>
              <a:t>isteyenler</a:t>
            </a:r>
            <a:r>
              <a:rPr lang="en-US" dirty="0"/>
              <a:t> </a:t>
            </a:r>
            <a:r>
              <a:rPr lang="en-US" dirty="0" err="1"/>
              <a:t>için</a:t>
            </a:r>
            <a:r>
              <a:rPr lang="en-US" dirty="0"/>
              <a:t> </a:t>
            </a:r>
            <a:r>
              <a:rPr lang="en-US" b="1" dirty="0" err="1"/>
              <a:t>Ollama</a:t>
            </a:r>
            <a:r>
              <a:rPr lang="en-US" dirty="0"/>
              <a:t> ve </a:t>
            </a:r>
            <a:r>
              <a:rPr lang="en-US" b="1" dirty="0"/>
              <a:t>LM Studio</a:t>
            </a:r>
            <a:r>
              <a:rPr lang="en-US" dirty="0"/>
              <a:t> daha </a:t>
            </a:r>
            <a:r>
              <a:rPr lang="en-US" dirty="0" err="1"/>
              <a:t>uygun</a:t>
            </a:r>
            <a:r>
              <a:rPr lang="en-US" dirty="0"/>
              <a:t> </a:t>
            </a:r>
            <a:r>
              <a:rPr lang="en-US" dirty="0" err="1"/>
              <a:t>alternatiflerdir</a:t>
            </a:r>
            <a:r>
              <a:rPr lang="en-US" dirty="0"/>
              <a:t>.</a:t>
            </a:r>
          </a:p>
          <a:p>
            <a:r>
              <a:rPr lang="en-US" dirty="0"/>
              <a:t>Production </a:t>
            </a:r>
            <a:r>
              <a:rPr lang="en-US" dirty="0" err="1"/>
              <a:t>ortamları</a:t>
            </a:r>
            <a:r>
              <a:rPr lang="en-US" dirty="0"/>
              <a:t> </a:t>
            </a:r>
            <a:r>
              <a:rPr lang="en-US" dirty="0" err="1"/>
              <a:t>için</a:t>
            </a:r>
            <a:r>
              <a:rPr lang="en-US" dirty="0"/>
              <a:t> </a:t>
            </a:r>
            <a:r>
              <a:rPr lang="en-US" dirty="0" err="1"/>
              <a:t>ise</a:t>
            </a:r>
            <a:r>
              <a:rPr lang="en-US" dirty="0"/>
              <a:t> </a:t>
            </a:r>
            <a:r>
              <a:rPr lang="en-US" b="1" dirty="0" err="1"/>
              <a:t>vLLM</a:t>
            </a:r>
            <a:r>
              <a:rPr lang="en-US" dirty="0"/>
              <a:t> daha </a:t>
            </a:r>
            <a:r>
              <a:rPr lang="en-US" dirty="0" err="1"/>
              <a:t>verimli</a:t>
            </a:r>
            <a:r>
              <a:rPr lang="en-US" dirty="0"/>
              <a:t> </a:t>
            </a:r>
            <a:r>
              <a:rPr lang="en-US" dirty="0" err="1"/>
              <a:t>bir</a:t>
            </a:r>
            <a:r>
              <a:rPr lang="en-US" dirty="0"/>
              <a:t> </a:t>
            </a:r>
            <a:r>
              <a:rPr lang="en-US" dirty="0" err="1"/>
              <a:t>çözümdür</a:t>
            </a:r>
            <a:r>
              <a:rPr lang="en-US" dirty="0"/>
              <a:t>.</a:t>
            </a:r>
          </a:p>
          <a:p>
            <a:r>
              <a:rPr lang="en-US" dirty="0"/>
              <a:t>İlgili </a:t>
            </a:r>
            <a:r>
              <a:rPr lang="en-US" dirty="0" err="1"/>
              <a:t>araçların</a:t>
            </a:r>
            <a:r>
              <a:rPr lang="en-US" dirty="0"/>
              <a:t> </a:t>
            </a:r>
            <a:r>
              <a:rPr lang="en-US" dirty="0" err="1"/>
              <a:t>bağlantıları</a:t>
            </a:r>
            <a:r>
              <a:rPr lang="en-US" dirty="0"/>
              <a:t>:</a:t>
            </a:r>
            <a:br>
              <a:rPr lang="en-US" dirty="0"/>
            </a:br>
            <a:r>
              <a:rPr lang="en-US" dirty="0"/>
              <a:t>🔗 </a:t>
            </a:r>
            <a:r>
              <a:rPr lang="en-US" dirty="0" err="1">
                <a:hlinkClick r:id="rId3"/>
              </a:rPr>
              <a:t>Ollama</a:t>
            </a:r>
            <a:br>
              <a:rPr lang="en-US" dirty="0"/>
            </a:br>
            <a:r>
              <a:rPr lang="en-US" dirty="0"/>
              <a:t>🔗 </a:t>
            </a:r>
            <a:r>
              <a:rPr lang="en-US" dirty="0">
                <a:hlinkClick r:id="rId4"/>
              </a:rPr>
              <a:t>LM Studio</a:t>
            </a:r>
            <a:br>
              <a:rPr lang="en-US" dirty="0"/>
            </a:br>
            <a:r>
              <a:rPr lang="en-US" dirty="0"/>
              <a:t>🔗 </a:t>
            </a:r>
            <a:r>
              <a:rPr lang="en-US" dirty="0" err="1">
                <a:hlinkClick r:id="rId5"/>
              </a:rPr>
              <a:t>vLLM</a:t>
            </a:r>
            <a:endParaRPr lang="en-US" dirty="0"/>
          </a:p>
          <a:p>
            <a:endParaRPr lang="en-US" dirty="0"/>
          </a:p>
          <a:p>
            <a:endParaRPr lang="en-US" dirty="0"/>
          </a:p>
          <a:p>
            <a:endParaRPr lang="en-US" dirty="0"/>
          </a:p>
          <a:p>
            <a:r>
              <a:rPr lang="en-US" b="1" dirty="0" err="1"/>
              <a:t>vLLM</a:t>
            </a:r>
            <a:endParaRPr lang="en-US" b="1" dirty="0"/>
          </a:p>
          <a:p>
            <a:r>
              <a:rPr lang="en-US" dirty="0"/>
              <a:t>✅ </a:t>
            </a:r>
            <a:r>
              <a:rPr lang="en-US" b="1" dirty="0"/>
              <a:t>Performance &amp; Scalability</a:t>
            </a:r>
            <a:r>
              <a:rPr lang="en-US" dirty="0"/>
              <a:t>: Uses </a:t>
            </a:r>
            <a:r>
              <a:rPr lang="en-US" dirty="0" err="1"/>
              <a:t>PagedAttention</a:t>
            </a:r>
            <a:r>
              <a:rPr lang="en-US" dirty="0"/>
              <a:t> for efficient memory management, allowing it to serve large models faster with lower latency.</a:t>
            </a:r>
            <a:br>
              <a:rPr lang="en-US" dirty="0"/>
            </a:br>
            <a:r>
              <a:rPr lang="en-US" dirty="0"/>
              <a:t>✅ </a:t>
            </a:r>
            <a:r>
              <a:rPr lang="en-US" b="1" dirty="0"/>
              <a:t>Multi-GPU &amp; Distributed Inference</a:t>
            </a:r>
            <a:r>
              <a:rPr lang="en-US" dirty="0"/>
              <a:t>: Can leverage multiple GPUs for large-scale applications.</a:t>
            </a:r>
            <a:br>
              <a:rPr lang="en-US" dirty="0"/>
            </a:br>
            <a:r>
              <a:rPr lang="en-US" dirty="0"/>
              <a:t>✅ </a:t>
            </a:r>
            <a:r>
              <a:rPr lang="en-US" b="1" dirty="0"/>
              <a:t>Flexibility</a:t>
            </a:r>
            <a:r>
              <a:rPr lang="en-US" dirty="0"/>
              <a:t>: Supports various model architectures, making it a solid choice for production AI services.</a:t>
            </a:r>
            <a:br>
              <a:rPr lang="en-US" dirty="0"/>
            </a:br>
            <a:r>
              <a:rPr lang="en-US" dirty="0"/>
              <a:t>✅ </a:t>
            </a:r>
            <a:r>
              <a:rPr lang="en-US" b="1" dirty="0"/>
              <a:t>Integration</a:t>
            </a:r>
            <a:r>
              <a:rPr lang="en-US" dirty="0"/>
              <a:t>: Works well with high-throughput APIs and cloud environments.</a:t>
            </a:r>
          </a:p>
          <a:p>
            <a:r>
              <a:rPr lang="en-US" b="1" dirty="0" err="1"/>
              <a:t>Ollama</a:t>
            </a:r>
            <a:endParaRPr lang="en-US" b="1" dirty="0"/>
          </a:p>
          <a:p>
            <a:r>
              <a:rPr lang="en-US" dirty="0"/>
              <a:t>✅ </a:t>
            </a:r>
            <a:r>
              <a:rPr lang="en-US" b="1" dirty="0"/>
              <a:t>Ease of Use</a:t>
            </a:r>
            <a:r>
              <a:rPr lang="en-US" dirty="0"/>
              <a:t>: Simple setup and local execution. Great for quick testing and deployment.</a:t>
            </a:r>
            <a:br>
              <a:rPr lang="en-US" dirty="0"/>
            </a:br>
            <a:r>
              <a:rPr lang="en-US" dirty="0"/>
              <a:t>✅ </a:t>
            </a:r>
            <a:r>
              <a:rPr lang="en-US" b="1" dirty="0"/>
              <a:t>Lightweight</a:t>
            </a:r>
            <a:r>
              <a:rPr lang="en-US" dirty="0"/>
              <a:t>: Optimized for running smaller models efficiently on local machines.</a:t>
            </a:r>
            <a:br>
              <a:rPr lang="en-US" dirty="0"/>
            </a:br>
            <a:r>
              <a:rPr lang="en-US" dirty="0"/>
              <a:t>❌ </a:t>
            </a:r>
            <a:r>
              <a:rPr lang="en-US" b="1" dirty="0"/>
              <a:t>Limited Scaling</a:t>
            </a:r>
            <a:r>
              <a:rPr lang="en-US" dirty="0"/>
              <a:t>: Not ideal for large-scale production workloads or distributed inference.</a:t>
            </a:r>
            <a:br>
              <a:rPr lang="en-US" dirty="0"/>
            </a:br>
            <a:r>
              <a:rPr lang="en-US" dirty="0"/>
              <a:t>❌ </a:t>
            </a:r>
            <a:r>
              <a:rPr lang="en-US" b="1" dirty="0"/>
              <a:t>Less Customization</a:t>
            </a:r>
            <a:r>
              <a:rPr lang="en-US" dirty="0"/>
              <a:t>: Compared to </a:t>
            </a:r>
            <a:r>
              <a:rPr lang="en-US" dirty="0" err="1"/>
              <a:t>vLLM</a:t>
            </a:r>
            <a:r>
              <a:rPr lang="en-US" dirty="0"/>
              <a:t>, it offers less control over optimization and scaling.</a:t>
            </a:r>
          </a:p>
          <a:p>
            <a:r>
              <a:rPr lang="en-US" b="1" dirty="0"/>
              <a:t>Final Choice</a:t>
            </a:r>
          </a:p>
          <a:p>
            <a:pPr>
              <a:buFont typeface="Arial" panose="020B0604020202020204" pitchFamily="34" charset="0"/>
              <a:buChar char="•"/>
            </a:pPr>
            <a:r>
              <a:rPr lang="en-US" b="1" dirty="0"/>
              <a:t>For a high-performance, scalable production environment → </a:t>
            </a:r>
            <a:r>
              <a:rPr lang="en-US" b="1" dirty="0" err="1"/>
              <a:t>vLLM</a:t>
            </a:r>
            <a:endParaRPr lang="en-US" dirty="0"/>
          </a:p>
          <a:p>
            <a:pPr>
              <a:buFont typeface="Arial" panose="020B0604020202020204" pitchFamily="34" charset="0"/>
              <a:buChar char="•"/>
            </a:pPr>
            <a:r>
              <a:rPr lang="en-US" b="1" dirty="0"/>
              <a:t>For a simple, lightweight, local or small-scale app → </a:t>
            </a:r>
            <a:r>
              <a:rPr lang="en-US" b="1" dirty="0" err="1"/>
              <a:t>Ollama</a:t>
            </a:r>
            <a:endParaRPr lang="en-US" dirty="0"/>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28</a:t>
            </a:fld>
            <a:endParaRPr lang="en-US"/>
          </a:p>
        </p:txBody>
      </p:sp>
    </p:spTree>
    <p:extLst>
      <p:ext uri="{BB962C8B-B14F-4D97-AF65-F5344CB8AC3E}">
        <p14:creationId xmlns:p14="http://schemas.microsoft.com/office/powerpoint/2010/main" val="1197109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dirty="0"/>
              <a:t>💡 </a:t>
            </a:r>
            <a:r>
              <a:rPr lang="en-US" sz="1200" dirty="0">
                <a:latin typeface="Euclid Circular B" panose="020B0504000000000000"/>
              </a:rPr>
              <a:t>Use </a:t>
            </a:r>
            <a:r>
              <a:rPr lang="tr-TR" sz="1200" b="1" dirty="0"/>
              <a:t>Fine-Tuning</a:t>
            </a:r>
            <a:r>
              <a:rPr lang="tr-TR" sz="1200" dirty="0"/>
              <a:t> for speed and domain-specific accuracy.</a:t>
            </a:r>
            <a:endParaRPr lang="en-US" sz="1200" dirty="0"/>
          </a:p>
          <a:p>
            <a:r>
              <a:rPr lang="tr-TR" sz="1200" dirty="0"/>
              <a:t>💡 Use </a:t>
            </a:r>
            <a:r>
              <a:rPr lang="tr-TR" sz="1200" b="1" dirty="0"/>
              <a:t>RAG</a:t>
            </a:r>
            <a:r>
              <a:rPr lang="tr-TR" sz="1200" dirty="0"/>
              <a:t> for real-time, dynamic responses</a:t>
            </a:r>
            <a:r>
              <a:rPr lang="en-US" sz="1200" dirty="0">
                <a:latin typeface="Euclid Circular B" panose="020B0504000000000000"/>
              </a:rPr>
              <a:t>.</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29</a:t>
            </a:fld>
            <a:endParaRPr lang="en-US"/>
          </a:p>
        </p:txBody>
      </p:sp>
    </p:spTree>
    <p:extLst>
      <p:ext uri="{BB962C8B-B14F-4D97-AF65-F5344CB8AC3E}">
        <p14:creationId xmlns:p14="http://schemas.microsoft.com/office/powerpoint/2010/main" val="1423689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30</a:t>
            </a:fld>
            <a:endParaRPr lang="en-US"/>
          </a:p>
        </p:txBody>
      </p:sp>
    </p:spTree>
    <p:extLst>
      <p:ext uri="{BB962C8B-B14F-4D97-AF65-F5344CB8AC3E}">
        <p14:creationId xmlns:p14="http://schemas.microsoft.com/office/powerpoint/2010/main" val="2092859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Ollama</a:t>
            </a:r>
            <a:r>
              <a:rPr lang="en-US" dirty="0"/>
              <a:t>: </a:t>
            </a:r>
            <a:r>
              <a:rPr lang="tr-TR" b="1" dirty="0"/>
              <a:t>Python</a:t>
            </a:r>
            <a:r>
              <a:rPr lang="tr-TR" dirty="0"/>
              <a:t> </a:t>
            </a:r>
            <a:r>
              <a:rPr lang="en-US" dirty="0" err="1"/>
              <a:t>tabanlı</a:t>
            </a:r>
            <a:r>
              <a:rPr lang="en-US" dirty="0"/>
              <a:t> </a:t>
            </a:r>
            <a:r>
              <a:rPr lang="tr-TR" b="1" dirty="0"/>
              <a:t>büyük dil modellerini </a:t>
            </a:r>
            <a:r>
              <a:rPr lang="tr-TR" dirty="0"/>
              <a:t>(LLM) </a:t>
            </a:r>
            <a:r>
              <a:rPr lang="tr-TR" b="1" dirty="0"/>
              <a:t>yerel</a:t>
            </a:r>
            <a:r>
              <a:rPr lang="tr-TR" dirty="0"/>
              <a:t> olarak </a:t>
            </a:r>
            <a:r>
              <a:rPr lang="tr-TR" b="1" dirty="0"/>
              <a:t>çalıştırmanıza</a:t>
            </a:r>
            <a:r>
              <a:rPr lang="tr-TR" dirty="0"/>
              <a:t> olanak tanıyan açık kaynaklı bir araçtır.</a:t>
            </a:r>
          </a:p>
        </p:txBody>
      </p:sp>
      <p:sp>
        <p:nvSpPr>
          <p:cNvPr id="4" name="Slide Number Placeholder 3"/>
          <p:cNvSpPr>
            <a:spLocks noGrp="1"/>
          </p:cNvSpPr>
          <p:nvPr>
            <p:ph type="sldNum" sz="quarter" idx="5"/>
          </p:nvPr>
        </p:nvSpPr>
        <p:spPr/>
        <p:txBody>
          <a:bodyPr/>
          <a:lstStyle/>
          <a:p>
            <a:fld id="{93F7DAF2-D9FD-4201-8A83-D0347E71DEA5}" type="slidenum">
              <a:rPr lang="en-US" smtClean="0"/>
              <a:t>31</a:t>
            </a:fld>
            <a:endParaRPr lang="en-US"/>
          </a:p>
        </p:txBody>
      </p:sp>
    </p:spTree>
    <p:extLst>
      <p:ext uri="{BB962C8B-B14F-4D97-AF65-F5344CB8AC3E}">
        <p14:creationId xmlns:p14="http://schemas.microsoft.com/office/powerpoint/2010/main" val="2237040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B6E9A-F654-627D-034A-753AF4ED8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B5587-9DCA-2F2A-FE9C-EED5E2678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10B5C4-5623-FF88-C65B-1E5E54844D8C}"/>
              </a:ext>
            </a:extLst>
          </p:cNvPr>
          <p:cNvSpPr>
            <a:spLocks noGrp="1"/>
          </p:cNvSpPr>
          <p:nvPr>
            <p:ph type="body" idx="1"/>
          </p:nvPr>
        </p:nvSpPr>
        <p:spPr/>
        <p:txBody>
          <a:bodyPr/>
          <a:lstStyle/>
          <a:p>
            <a:r>
              <a:rPr lang="en-US" b="1" dirty="0"/>
              <a:t>Bu </a:t>
            </a:r>
            <a:r>
              <a:rPr lang="en-US" b="1" dirty="0" err="1"/>
              <a:t>klasöre</a:t>
            </a:r>
            <a:r>
              <a:rPr lang="en-US" b="1" dirty="0"/>
              <a:t> </a:t>
            </a:r>
            <a:r>
              <a:rPr lang="en-US" b="1" dirty="0" err="1"/>
              <a:t>kurar</a:t>
            </a:r>
            <a:r>
              <a:rPr lang="en-US" b="1" dirty="0"/>
              <a:t> </a:t>
            </a:r>
            <a:r>
              <a:rPr lang="en-US" dirty="0"/>
              <a:t>C:\users\&lt;username&gt;\AppData\Local\Programs\Ollama</a:t>
            </a:r>
          </a:p>
          <a:p>
            <a:r>
              <a:rPr lang="en-US" dirty="0"/>
              <a:t>“</a:t>
            </a:r>
            <a:r>
              <a:rPr lang="en-US" b="1" dirty="0" err="1"/>
              <a:t>Ollama</a:t>
            </a:r>
            <a:r>
              <a:rPr lang="en-US" b="1" dirty="0"/>
              <a:t> run</a:t>
            </a:r>
            <a:r>
              <a:rPr lang="en-US" dirty="0"/>
              <a:t>” </a:t>
            </a:r>
            <a:r>
              <a:rPr lang="en-US" dirty="0" err="1"/>
              <a:t>ile</a:t>
            </a:r>
            <a:r>
              <a:rPr lang="en-US" dirty="0"/>
              <a:t> </a:t>
            </a:r>
            <a:r>
              <a:rPr lang="en-US" dirty="0" err="1"/>
              <a:t>local’de</a:t>
            </a:r>
            <a:r>
              <a:rPr lang="en-US" dirty="0"/>
              <a:t> </a:t>
            </a:r>
            <a:r>
              <a:rPr lang="en-US" dirty="0" err="1"/>
              <a:t>dil</a:t>
            </a:r>
            <a:r>
              <a:rPr lang="en-US" dirty="0"/>
              <a:t> </a:t>
            </a:r>
            <a:r>
              <a:rPr lang="en-US" dirty="0" err="1"/>
              <a:t>modeliyle</a:t>
            </a:r>
            <a:r>
              <a:rPr lang="en-US" dirty="0"/>
              <a:t> </a:t>
            </a:r>
            <a:r>
              <a:rPr lang="en-US" dirty="0" err="1"/>
              <a:t>konuşabilirsin</a:t>
            </a:r>
            <a:r>
              <a:rPr lang="en-US" dirty="0"/>
              <a:t>.</a:t>
            </a:r>
          </a:p>
          <a:p>
            <a:r>
              <a:rPr lang="en-US" dirty="0"/>
              <a:t>“</a:t>
            </a:r>
            <a:r>
              <a:rPr lang="en-US" b="1" dirty="0" err="1"/>
              <a:t>Ollama</a:t>
            </a:r>
            <a:r>
              <a:rPr lang="en-US" b="1" dirty="0"/>
              <a:t> serve</a:t>
            </a:r>
            <a:r>
              <a:rPr lang="en-US" dirty="0"/>
              <a:t>” </a:t>
            </a:r>
            <a:r>
              <a:rPr lang="en-US" dirty="0" err="1"/>
              <a:t>ile</a:t>
            </a:r>
            <a:r>
              <a:rPr lang="en-US" dirty="0"/>
              <a:t> </a:t>
            </a:r>
            <a:r>
              <a:rPr lang="en-US" dirty="0" err="1"/>
              <a:t>local’de</a:t>
            </a:r>
            <a:r>
              <a:rPr lang="en-US" dirty="0"/>
              <a:t> HTTP server </a:t>
            </a:r>
            <a:r>
              <a:rPr lang="en-US" dirty="0" err="1"/>
              <a:t>olarak</a:t>
            </a:r>
            <a:r>
              <a:rPr lang="en-US" dirty="0"/>
              <a:t> </a:t>
            </a:r>
            <a:r>
              <a:rPr lang="en-US" dirty="0" err="1"/>
              <a:t>çalıştırabilirsin</a:t>
            </a:r>
            <a:r>
              <a:rPr lang="en-US" dirty="0"/>
              <a:t>.</a:t>
            </a:r>
            <a:endParaRPr lang="tr-TR" dirty="0"/>
          </a:p>
        </p:txBody>
      </p:sp>
      <p:sp>
        <p:nvSpPr>
          <p:cNvPr id="4" name="Slide Number Placeholder 3">
            <a:extLst>
              <a:ext uri="{FF2B5EF4-FFF2-40B4-BE49-F238E27FC236}">
                <a16:creationId xmlns:a16="http://schemas.microsoft.com/office/drawing/2014/main" id="{A6825033-8529-C01D-D28E-ACD7D957F719}"/>
              </a:ext>
            </a:extLst>
          </p:cNvPr>
          <p:cNvSpPr>
            <a:spLocks noGrp="1"/>
          </p:cNvSpPr>
          <p:nvPr>
            <p:ph type="sldNum" sz="quarter" idx="5"/>
          </p:nvPr>
        </p:nvSpPr>
        <p:spPr/>
        <p:txBody>
          <a:bodyPr/>
          <a:lstStyle/>
          <a:p>
            <a:fld id="{93F7DAF2-D9FD-4201-8A83-D0347E71DEA5}" type="slidenum">
              <a:rPr lang="en-US" smtClean="0"/>
              <a:t>32</a:t>
            </a:fld>
            <a:endParaRPr lang="en-US"/>
          </a:p>
        </p:txBody>
      </p:sp>
    </p:spTree>
    <p:extLst>
      <p:ext uri="{BB962C8B-B14F-4D97-AF65-F5344CB8AC3E}">
        <p14:creationId xmlns:p14="http://schemas.microsoft.com/office/powerpoint/2010/main" val="2757193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47AC1-330B-AC95-A4E2-7A08174AB9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3BF4AC-A5CF-0CB8-9F5E-2CE898572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76A29-00E8-A6E8-6840-B895EB1CD078}"/>
              </a:ext>
            </a:extLst>
          </p:cNvPr>
          <p:cNvSpPr>
            <a:spLocks noGrp="1"/>
          </p:cNvSpPr>
          <p:nvPr>
            <p:ph type="body" idx="1"/>
          </p:nvPr>
        </p:nvSpPr>
        <p:spPr/>
        <p:txBody>
          <a:bodyPr/>
          <a:lstStyle/>
          <a:p>
            <a:r>
              <a:rPr lang="en-US" dirty="0"/>
              <a:t>Faking! </a:t>
            </a:r>
            <a:r>
              <a:rPr lang="en-US" dirty="0" err="1"/>
              <a:t>Halüsinasyon</a:t>
            </a:r>
            <a:endParaRPr lang="tr-TR" dirty="0"/>
          </a:p>
        </p:txBody>
      </p:sp>
      <p:sp>
        <p:nvSpPr>
          <p:cNvPr id="4" name="Slide Number Placeholder 3">
            <a:extLst>
              <a:ext uri="{FF2B5EF4-FFF2-40B4-BE49-F238E27FC236}">
                <a16:creationId xmlns:a16="http://schemas.microsoft.com/office/drawing/2014/main" id="{0D2C7C5E-0C9A-65CA-0235-74CED17C1568}"/>
              </a:ext>
            </a:extLst>
          </p:cNvPr>
          <p:cNvSpPr>
            <a:spLocks noGrp="1"/>
          </p:cNvSpPr>
          <p:nvPr>
            <p:ph type="sldNum" sz="quarter" idx="5"/>
          </p:nvPr>
        </p:nvSpPr>
        <p:spPr/>
        <p:txBody>
          <a:bodyPr/>
          <a:lstStyle/>
          <a:p>
            <a:fld id="{93F7DAF2-D9FD-4201-8A83-D0347E71DEA5}" type="slidenum">
              <a:rPr lang="en-US" smtClean="0"/>
              <a:t>33</a:t>
            </a:fld>
            <a:endParaRPr lang="en-US"/>
          </a:p>
        </p:txBody>
      </p:sp>
    </p:spTree>
    <p:extLst>
      <p:ext uri="{BB962C8B-B14F-4D97-AF65-F5344CB8AC3E}">
        <p14:creationId xmlns:p14="http://schemas.microsoft.com/office/powerpoint/2010/main" val="462101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0" dirty="0">
              <a:solidFill>
                <a:srgbClr val="FFFFFF"/>
              </a:solidFill>
              <a:effectLst/>
              <a:latin typeface="Lexend"/>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p:txBody>
      </p:sp>
      <p:sp>
        <p:nvSpPr>
          <p:cNvPr id="4" name="Slide Number Placeholder 3"/>
          <p:cNvSpPr>
            <a:spLocks noGrp="1"/>
          </p:cNvSpPr>
          <p:nvPr>
            <p:ph type="sldNum" sz="quarter" idx="5"/>
          </p:nvPr>
        </p:nvSpPr>
        <p:spPr/>
        <p:txBody>
          <a:bodyPr/>
          <a:lstStyle/>
          <a:p>
            <a:fld id="{93F7DAF2-D9FD-4201-8A83-D0347E71DEA5}" type="slidenum">
              <a:rPr lang="en-US" smtClean="0"/>
              <a:t>3</a:t>
            </a:fld>
            <a:endParaRPr lang="en-US"/>
          </a:p>
        </p:txBody>
      </p:sp>
    </p:spTree>
    <p:extLst>
      <p:ext uri="{BB962C8B-B14F-4D97-AF65-F5344CB8AC3E}">
        <p14:creationId xmlns:p14="http://schemas.microsoft.com/office/powerpoint/2010/main" val="65244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70850-E9F5-0EAB-CE3F-B2B595093E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A931F-1FD0-E808-FB02-69D283048E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E6F7-B907-26A0-5ED5-E18C0B10BB77}"/>
              </a:ext>
            </a:extLst>
          </p:cNvPr>
          <p:cNvSpPr>
            <a:spLocks noGrp="1"/>
          </p:cNvSpPr>
          <p:nvPr>
            <p:ph type="body" idx="1"/>
          </p:nvPr>
        </p:nvSpPr>
        <p:spPr/>
        <p:txBody>
          <a:bodyPr/>
          <a:lstStyle/>
          <a:p>
            <a:r>
              <a:rPr lang="tr-TR" dirty="0"/>
              <a:t>Bunun nedeni şu:</a:t>
            </a:r>
          </a:p>
          <a:p>
            <a:pPr>
              <a:buFont typeface="+mj-lt"/>
              <a:buAutoNum type="arabicPeriod"/>
            </a:pPr>
            <a:r>
              <a:rPr lang="tr-TR" b="1" dirty="0"/>
              <a:t>Eğitim Verisi ve İstatistiksel Bağlantılar:</a:t>
            </a:r>
            <a:r>
              <a:rPr lang="tr-TR" dirty="0"/>
              <a:t> Dil modelleri, büyük veri setleri üzerinden eğitilir ve genellikle metinlerdeki kelime veya cümlelerin olasılıklarını öğrenir. Eğer bir yanlış bilgi çok sayıda örnekte yer alıyorsa, model bu bilgiyi istatistiksel olarak doğru bir bağlamda "öğrenebilir" ve bunu doğruymuş gibi tekrar edebilir.</a:t>
            </a:r>
          </a:p>
          <a:p>
            <a:pPr>
              <a:buFont typeface="+mj-lt"/>
              <a:buAutoNum type="arabicPeriod"/>
            </a:pPr>
            <a:r>
              <a:rPr lang="tr-TR" b="1" dirty="0"/>
              <a:t>Sürekli Tekrar:</a:t>
            </a:r>
            <a:r>
              <a:rPr lang="tr-TR" dirty="0"/>
              <a:t> Model, kullanıcıdan gelen metni tekrarladığı zaman, daha önce aldığı bilgileri benzer şekilde üretmeye eğilimlidir. Hatalı bir bilgi sürekli tekrar edilirse, modelin çıktısı da bu hatalı bilgiyi içerir.</a:t>
            </a:r>
          </a:p>
          <a:p>
            <a:endParaRPr lang="en-US" dirty="0"/>
          </a:p>
          <a:p>
            <a:endParaRPr lang="en-US" dirty="0"/>
          </a:p>
          <a:p>
            <a:r>
              <a:rPr lang="tr-TR" dirty="0"/>
              <a:t>Bu durum, modelin </a:t>
            </a:r>
            <a:r>
              <a:rPr lang="tr-TR" i="1" dirty="0"/>
              <a:t>mantık</a:t>
            </a:r>
            <a:r>
              <a:rPr lang="tr-TR" dirty="0"/>
              <a:t> veya </a:t>
            </a:r>
            <a:r>
              <a:rPr lang="tr-TR" i="1" dirty="0"/>
              <a:t>gerçeklik</a:t>
            </a:r>
            <a:r>
              <a:rPr lang="tr-TR" dirty="0"/>
              <a:t> algısına dayanmadığı, sadece dilsel desenleri ve ilişkileri öğrenme temeline dayandığı için ortaya çıkar. Bu nedenle modelin hatalı bilgiye dayalı çıktılar üretmesi mümkündür</a:t>
            </a:r>
          </a:p>
        </p:txBody>
      </p:sp>
      <p:sp>
        <p:nvSpPr>
          <p:cNvPr id="4" name="Slide Number Placeholder 3">
            <a:extLst>
              <a:ext uri="{FF2B5EF4-FFF2-40B4-BE49-F238E27FC236}">
                <a16:creationId xmlns:a16="http://schemas.microsoft.com/office/drawing/2014/main" id="{5134A9BE-5F21-5235-564D-30D82150A94D}"/>
              </a:ext>
            </a:extLst>
          </p:cNvPr>
          <p:cNvSpPr>
            <a:spLocks noGrp="1"/>
          </p:cNvSpPr>
          <p:nvPr>
            <p:ph type="sldNum" sz="quarter" idx="5"/>
          </p:nvPr>
        </p:nvSpPr>
        <p:spPr/>
        <p:txBody>
          <a:bodyPr/>
          <a:lstStyle/>
          <a:p>
            <a:fld id="{93F7DAF2-D9FD-4201-8A83-D0347E71DEA5}" type="slidenum">
              <a:rPr lang="en-US" smtClean="0"/>
              <a:t>34</a:t>
            </a:fld>
            <a:endParaRPr lang="en-US"/>
          </a:p>
        </p:txBody>
      </p:sp>
    </p:spTree>
    <p:extLst>
      <p:ext uri="{BB962C8B-B14F-4D97-AF65-F5344CB8AC3E}">
        <p14:creationId xmlns:p14="http://schemas.microsoft.com/office/powerpoint/2010/main" val="2986460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35</a:t>
            </a:fld>
            <a:endParaRPr lang="en-US"/>
          </a:p>
        </p:txBody>
      </p:sp>
    </p:spTree>
    <p:extLst>
      <p:ext uri="{BB962C8B-B14F-4D97-AF65-F5344CB8AC3E}">
        <p14:creationId xmlns:p14="http://schemas.microsoft.com/office/powerpoint/2010/main" val="266431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4</a:t>
            </a:fld>
            <a:endParaRPr lang="en-US"/>
          </a:p>
        </p:txBody>
      </p:sp>
    </p:spTree>
    <p:extLst>
      <p:ext uri="{BB962C8B-B14F-4D97-AF65-F5344CB8AC3E}">
        <p14:creationId xmlns:p14="http://schemas.microsoft.com/office/powerpoint/2010/main" val="1231300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DD9CC-94A9-98D8-D6E6-DEFD09935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0AA0B-CD68-9C21-B043-2FA77B784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2AAD-B810-9187-9A89-3DB0436A0AA1}"/>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3E26AAF8-7754-FB59-69A5-9E07F34C7844}"/>
              </a:ext>
            </a:extLst>
          </p:cNvPr>
          <p:cNvSpPr>
            <a:spLocks noGrp="1"/>
          </p:cNvSpPr>
          <p:nvPr>
            <p:ph type="sldNum" sz="quarter" idx="5"/>
          </p:nvPr>
        </p:nvSpPr>
        <p:spPr/>
        <p:txBody>
          <a:bodyPr/>
          <a:lstStyle/>
          <a:p>
            <a:fld id="{93F7DAF2-D9FD-4201-8A83-D0347E71DEA5}" type="slidenum">
              <a:rPr lang="en-US" smtClean="0"/>
              <a:t>5</a:t>
            </a:fld>
            <a:endParaRPr lang="en-US"/>
          </a:p>
        </p:txBody>
      </p:sp>
    </p:spTree>
    <p:extLst>
      <p:ext uri="{BB962C8B-B14F-4D97-AF65-F5344CB8AC3E}">
        <p14:creationId xmlns:p14="http://schemas.microsoft.com/office/powerpoint/2010/main" val="363312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6</a:t>
            </a:fld>
            <a:endParaRPr lang="en-US"/>
          </a:p>
        </p:txBody>
      </p:sp>
    </p:spTree>
    <p:extLst>
      <p:ext uri="{BB962C8B-B14F-4D97-AF65-F5344CB8AC3E}">
        <p14:creationId xmlns:p14="http://schemas.microsoft.com/office/powerpoint/2010/main" val="2337906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8F96A-5AA0-F2BD-D0D8-F06300A31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E388EB-D57D-7298-0B13-303E9F2AD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B266E-667C-9009-B4B7-F747E07A9F11}"/>
              </a:ext>
            </a:extLst>
          </p:cNvPr>
          <p:cNvSpPr>
            <a:spLocks noGrp="1"/>
          </p:cNvSpPr>
          <p:nvPr>
            <p:ph type="body" idx="1"/>
          </p:nvPr>
        </p:nvSpPr>
        <p:spPr/>
        <p:txBody>
          <a:bodyPr/>
          <a:lstStyle/>
          <a:p>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CBD60FB-3C29-669F-01E6-56D20806031A}"/>
              </a:ext>
            </a:extLst>
          </p:cNvPr>
          <p:cNvSpPr>
            <a:spLocks noGrp="1"/>
          </p:cNvSpPr>
          <p:nvPr>
            <p:ph type="sldNum" sz="quarter" idx="5"/>
          </p:nvPr>
        </p:nvSpPr>
        <p:spPr/>
        <p:txBody>
          <a:bodyPr/>
          <a:lstStyle/>
          <a:p>
            <a:fld id="{93F7DAF2-D9FD-4201-8A83-D0347E71DEA5}" type="slidenum">
              <a:rPr lang="en-US" smtClean="0"/>
              <a:t>8</a:t>
            </a:fld>
            <a:endParaRPr lang="en-US"/>
          </a:p>
        </p:txBody>
      </p:sp>
    </p:spTree>
    <p:extLst>
      <p:ext uri="{BB962C8B-B14F-4D97-AF65-F5344CB8AC3E}">
        <p14:creationId xmlns:p14="http://schemas.microsoft.com/office/powerpoint/2010/main" val="3490761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23548"/>
              </a:solidFill>
              <a:effectLst/>
              <a:latin typeface="72Brand"/>
            </a:endParaRPr>
          </a:p>
        </p:txBody>
      </p:sp>
      <p:sp>
        <p:nvSpPr>
          <p:cNvPr id="4" name="Slide Number Placeholder 3"/>
          <p:cNvSpPr>
            <a:spLocks noGrp="1"/>
          </p:cNvSpPr>
          <p:nvPr>
            <p:ph type="sldNum" sz="quarter" idx="5"/>
          </p:nvPr>
        </p:nvSpPr>
        <p:spPr/>
        <p:txBody>
          <a:bodyPr/>
          <a:lstStyle/>
          <a:p>
            <a:fld id="{93F7DAF2-D9FD-4201-8A83-D0347E71DEA5}" type="slidenum">
              <a:rPr lang="en-US" smtClean="0"/>
              <a:t>9</a:t>
            </a:fld>
            <a:endParaRPr lang="en-US"/>
          </a:p>
        </p:txBody>
      </p:sp>
    </p:spTree>
    <p:extLst>
      <p:ext uri="{BB962C8B-B14F-4D97-AF65-F5344CB8AC3E}">
        <p14:creationId xmlns:p14="http://schemas.microsoft.com/office/powerpoint/2010/main" val="3519683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10</a:t>
            </a:fld>
            <a:endParaRPr lang="en-US"/>
          </a:p>
        </p:txBody>
      </p:sp>
    </p:spTree>
    <p:extLst>
      <p:ext uri="{BB962C8B-B14F-4D97-AF65-F5344CB8AC3E}">
        <p14:creationId xmlns:p14="http://schemas.microsoft.com/office/powerpoint/2010/main" val="979884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F978-8F5D-42A7-86BF-A984953F5C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153519-725D-4962-B748-CC7552F838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F7900-64FF-4805-A66E-0B884BCD43B0}"/>
              </a:ext>
            </a:extLst>
          </p:cNvPr>
          <p:cNvSpPr>
            <a:spLocks noGrp="1"/>
          </p:cNvSpPr>
          <p:nvPr>
            <p:ph type="dt" sz="half" idx="10"/>
          </p:nvPr>
        </p:nvSpPr>
        <p:spPr/>
        <p:txBody>
          <a:bodyPr/>
          <a:lstStyle/>
          <a:p>
            <a:fld id="{2A14C9FE-EBC3-45D3-899C-58AAF4F8AF71}" type="datetimeFigureOut">
              <a:rPr lang="en-US" smtClean="0"/>
              <a:t>3/15/2025</a:t>
            </a:fld>
            <a:endParaRPr lang="en-US"/>
          </a:p>
        </p:txBody>
      </p:sp>
      <p:sp>
        <p:nvSpPr>
          <p:cNvPr id="5" name="Footer Placeholder 4">
            <a:extLst>
              <a:ext uri="{FF2B5EF4-FFF2-40B4-BE49-F238E27FC236}">
                <a16:creationId xmlns:a16="http://schemas.microsoft.com/office/drawing/2014/main" id="{B86274FF-F87E-401D-829B-527D8BAB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199CA-B05B-47F7-A46C-3F7F0FB30B19}"/>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77642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8CF-DF5D-471D-B0B9-89362618AE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CB0F86-3012-4450-97B5-7E1D7ECAD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A2828-2930-40A7-AED2-72F6457D0588}"/>
              </a:ext>
            </a:extLst>
          </p:cNvPr>
          <p:cNvSpPr>
            <a:spLocks noGrp="1"/>
          </p:cNvSpPr>
          <p:nvPr>
            <p:ph type="dt" sz="half" idx="10"/>
          </p:nvPr>
        </p:nvSpPr>
        <p:spPr/>
        <p:txBody>
          <a:bodyPr/>
          <a:lstStyle/>
          <a:p>
            <a:fld id="{2A14C9FE-EBC3-45D3-899C-58AAF4F8AF71}" type="datetimeFigureOut">
              <a:rPr lang="en-US" smtClean="0"/>
              <a:t>3/15/2025</a:t>
            </a:fld>
            <a:endParaRPr lang="en-US"/>
          </a:p>
        </p:txBody>
      </p:sp>
      <p:sp>
        <p:nvSpPr>
          <p:cNvPr id="5" name="Footer Placeholder 4">
            <a:extLst>
              <a:ext uri="{FF2B5EF4-FFF2-40B4-BE49-F238E27FC236}">
                <a16:creationId xmlns:a16="http://schemas.microsoft.com/office/drawing/2014/main" id="{357A84D5-31FC-4926-B974-625D8C4DF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3209B-0705-4ED8-A491-3D5D44CBB425}"/>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7560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D31CA8-EED4-4E1A-B8D5-0FBA742746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E740CE-BBFA-4672-A07F-8EED901D5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BD506-02AC-45D8-92B7-72E22AFAFD90}"/>
              </a:ext>
            </a:extLst>
          </p:cNvPr>
          <p:cNvSpPr>
            <a:spLocks noGrp="1"/>
          </p:cNvSpPr>
          <p:nvPr>
            <p:ph type="dt" sz="half" idx="10"/>
          </p:nvPr>
        </p:nvSpPr>
        <p:spPr/>
        <p:txBody>
          <a:bodyPr/>
          <a:lstStyle/>
          <a:p>
            <a:fld id="{2A14C9FE-EBC3-45D3-899C-58AAF4F8AF71}" type="datetimeFigureOut">
              <a:rPr lang="en-US" smtClean="0"/>
              <a:t>3/15/2025</a:t>
            </a:fld>
            <a:endParaRPr lang="en-US"/>
          </a:p>
        </p:txBody>
      </p:sp>
      <p:sp>
        <p:nvSpPr>
          <p:cNvPr id="5" name="Footer Placeholder 4">
            <a:extLst>
              <a:ext uri="{FF2B5EF4-FFF2-40B4-BE49-F238E27FC236}">
                <a16:creationId xmlns:a16="http://schemas.microsoft.com/office/drawing/2014/main" id="{F2BA1C25-D938-4BD4-AFBA-B93605826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7FD12-3F16-4988-A6A5-340D2E3365DD}"/>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12828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F685-4C02-43BB-81D2-04EAAD1B8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307CA-BDB0-4F66-B7EA-15AC28296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97DE6-90DC-461E-BBC5-E13D53F4861F}"/>
              </a:ext>
            </a:extLst>
          </p:cNvPr>
          <p:cNvSpPr>
            <a:spLocks noGrp="1"/>
          </p:cNvSpPr>
          <p:nvPr>
            <p:ph type="dt" sz="half" idx="10"/>
          </p:nvPr>
        </p:nvSpPr>
        <p:spPr/>
        <p:txBody>
          <a:bodyPr/>
          <a:lstStyle/>
          <a:p>
            <a:fld id="{2A14C9FE-EBC3-45D3-899C-58AAF4F8AF71}" type="datetimeFigureOut">
              <a:rPr lang="en-US" smtClean="0"/>
              <a:t>3/15/2025</a:t>
            </a:fld>
            <a:endParaRPr lang="en-US"/>
          </a:p>
        </p:txBody>
      </p:sp>
      <p:sp>
        <p:nvSpPr>
          <p:cNvPr id="5" name="Footer Placeholder 4">
            <a:extLst>
              <a:ext uri="{FF2B5EF4-FFF2-40B4-BE49-F238E27FC236}">
                <a16:creationId xmlns:a16="http://schemas.microsoft.com/office/drawing/2014/main" id="{52179F46-5890-41BD-ACAD-F76D73A63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39A23-24D1-4AE7-B7EA-4B624CC1212B}"/>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31024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4EF1-4C5E-4AEE-9A09-F8F867698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B0EC00-4EF5-40FD-BE65-ED178D988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6D0061-7235-4551-BDC1-1B52EE2DF582}"/>
              </a:ext>
            </a:extLst>
          </p:cNvPr>
          <p:cNvSpPr>
            <a:spLocks noGrp="1"/>
          </p:cNvSpPr>
          <p:nvPr>
            <p:ph type="dt" sz="half" idx="10"/>
          </p:nvPr>
        </p:nvSpPr>
        <p:spPr/>
        <p:txBody>
          <a:bodyPr/>
          <a:lstStyle/>
          <a:p>
            <a:fld id="{2A14C9FE-EBC3-45D3-899C-58AAF4F8AF71}" type="datetimeFigureOut">
              <a:rPr lang="en-US" smtClean="0"/>
              <a:t>3/15/2025</a:t>
            </a:fld>
            <a:endParaRPr lang="en-US"/>
          </a:p>
        </p:txBody>
      </p:sp>
      <p:sp>
        <p:nvSpPr>
          <p:cNvPr id="5" name="Footer Placeholder 4">
            <a:extLst>
              <a:ext uri="{FF2B5EF4-FFF2-40B4-BE49-F238E27FC236}">
                <a16:creationId xmlns:a16="http://schemas.microsoft.com/office/drawing/2014/main" id="{A93E4BB6-4393-45E5-A9AA-9B80E2EBD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94CB6-B3F3-4DE1-A025-90F5E1DBF6D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39583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6F26-7C86-412B-BADB-DD2A6112EF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CEC9F5-F495-4BB6-8614-F278F69277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F24DB-A85C-4539-91EF-5629F53843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433937-4109-4B2C-A286-F092762072B0}"/>
              </a:ext>
            </a:extLst>
          </p:cNvPr>
          <p:cNvSpPr>
            <a:spLocks noGrp="1"/>
          </p:cNvSpPr>
          <p:nvPr>
            <p:ph type="dt" sz="half" idx="10"/>
          </p:nvPr>
        </p:nvSpPr>
        <p:spPr/>
        <p:txBody>
          <a:bodyPr/>
          <a:lstStyle/>
          <a:p>
            <a:fld id="{2A14C9FE-EBC3-45D3-899C-58AAF4F8AF71}" type="datetimeFigureOut">
              <a:rPr lang="en-US" smtClean="0"/>
              <a:t>3/15/2025</a:t>
            </a:fld>
            <a:endParaRPr lang="en-US"/>
          </a:p>
        </p:txBody>
      </p:sp>
      <p:sp>
        <p:nvSpPr>
          <p:cNvPr id="6" name="Footer Placeholder 5">
            <a:extLst>
              <a:ext uri="{FF2B5EF4-FFF2-40B4-BE49-F238E27FC236}">
                <a16:creationId xmlns:a16="http://schemas.microsoft.com/office/drawing/2014/main" id="{8585F166-F3BE-4326-893D-A0B8DB7200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525932-0F9D-4378-96A1-2F322DB10A7F}"/>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696870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A36F7-094B-4EA4-AA03-A8D8E79C9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8238E7-9C70-4777-95AF-A5054F3ED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B6AAA-B98D-4372-A5A6-85FFC8DCC1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68441-FF50-42B6-BA69-C5C074CD4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AB23AB-9D34-431A-AB82-A534EFEA0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8EFDC-928F-4FED-983C-7ABD436AF5AE}"/>
              </a:ext>
            </a:extLst>
          </p:cNvPr>
          <p:cNvSpPr>
            <a:spLocks noGrp="1"/>
          </p:cNvSpPr>
          <p:nvPr>
            <p:ph type="dt" sz="half" idx="10"/>
          </p:nvPr>
        </p:nvSpPr>
        <p:spPr/>
        <p:txBody>
          <a:bodyPr/>
          <a:lstStyle/>
          <a:p>
            <a:fld id="{2A14C9FE-EBC3-45D3-899C-58AAF4F8AF71}" type="datetimeFigureOut">
              <a:rPr lang="en-US" smtClean="0"/>
              <a:t>3/15/2025</a:t>
            </a:fld>
            <a:endParaRPr lang="en-US"/>
          </a:p>
        </p:txBody>
      </p:sp>
      <p:sp>
        <p:nvSpPr>
          <p:cNvPr id="8" name="Footer Placeholder 7">
            <a:extLst>
              <a:ext uri="{FF2B5EF4-FFF2-40B4-BE49-F238E27FC236}">
                <a16:creationId xmlns:a16="http://schemas.microsoft.com/office/drawing/2014/main" id="{7C16DEBE-584F-4E83-A7E8-A9C4C827A1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F74D1E-6C1B-4FD2-9DF9-C84FB567CD2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12709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F5C5-68CD-47D5-ABA6-CF1CBAADB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2CDD38-7186-4E27-AFD9-1C0F0616EACD}"/>
              </a:ext>
            </a:extLst>
          </p:cNvPr>
          <p:cNvSpPr>
            <a:spLocks noGrp="1"/>
          </p:cNvSpPr>
          <p:nvPr>
            <p:ph type="dt" sz="half" idx="10"/>
          </p:nvPr>
        </p:nvSpPr>
        <p:spPr/>
        <p:txBody>
          <a:bodyPr/>
          <a:lstStyle/>
          <a:p>
            <a:fld id="{2A14C9FE-EBC3-45D3-899C-58AAF4F8AF71}" type="datetimeFigureOut">
              <a:rPr lang="en-US" smtClean="0"/>
              <a:t>3/15/2025</a:t>
            </a:fld>
            <a:endParaRPr lang="en-US"/>
          </a:p>
        </p:txBody>
      </p:sp>
      <p:sp>
        <p:nvSpPr>
          <p:cNvPr id="4" name="Footer Placeholder 3">
            <a:extLst>
              <a:ext uri="{FF2B5EF4-FFF2-40B4-BE49-F238E27FC236}">
                <a16:creationId xmlns:a16="http://schemas.microsoft.com/office/drawing/2014/main" id="{846E192C-EECF-41A8-BF78-3DD3C0C6C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CB1BDE-DF6D-4250-8119-E198BD689BE6}"/>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809036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048DA-88F3-4AD4-9CD4-80F47F4653D0}"/>
              </a:ext>
            </a:extLst>
          </p:cNvPr>
          <p:cNvSpPr>
            <a:spLocks noGrp="1"/>
          </p:cNvSpPr>
          <p:nvPr>
            <p:ph type="dt" sz="half" idx="10"/>
          </p:nvPr>
        </p:nvSpPr>
        <p:spPr/>
        <p:txBody>
          <a:bodyPr/>
          <a:lstStyle/>
          <a:p>
            <a:fld id="{2A14C9FE-EBC3-45D3-899C-58AAF4F8AF71}" type="datetimeFigureOut">
              <a:rPr lang="en-US" smtClean="0"/>
              <a:t>3/15/2025</a:t>
            </a:fld>
            <a:endParaRPr lang="en-US"/>
          </a:p>
        </p:txBody>
      </p:sp>
      <p:sp>
        <p:nvSpPr>
          <p:cNvPr id="3" name="Footer Placeholder 2">
            <a:extLst>
              <a:ext uri="{FF2B5EF4-FFF2-40B4-BE49-F238E27FC236}">
                <a16:creationId xmlns:a16="http://schemas.microsoft.com/office/drawing/2014/main" id="{5FFB8407-9980-4383-B57D-46D0C9685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7C318-3368-4DC6-ACC3-B854B81D2E9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27889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462D-08D1-4E08-BE8F-447596E33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4DD96E-5552-495D-93D2-4BB21BF84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CCFB3D-721C-482E-889F-D4404EC4F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56F77-CBE7-472C-AB48-91F38E0E4AA9}"/>
              </a:ext>
            </a:extLst>
          </p:cNvPr>
          <p:cNvSpPr>
            <a:spLocks noGrp="1"/>
          </p:cNvSpPr>
          <p:nvPr>
            <p:ph type="dt" sz="half" idx="10"/>
          </p:nvPr>
        </p:nvSpPr>
        <p:spPr/>
        <p:txBody>
          <a:bodyPr/>
          <a:lstStyle/>
          <a:p>
            <a:fld id="{2A14C9FE-EBC3-45D3-899C-58AAF4F8AF71}" type="datetimeFigureOut">
              <a:rPr lang="en-US" smtClean="0"/>
              <a:t>3/15/2025</a:t>
            </a:fld>
            <a:endParaRPr lang="en-US"/>
          </a:p>
        </p:txBody>
      </p:sp>
      <p:sp>
        <p:nvSpPr>
          <p:cNvPr id="6" name="Footer Placeholder 5">
            <a:extLst>
              <a:ext uri="{FF2B5EF4-FFF2-40B4-BE49-F238E27FC236}">
                <a16:creationId xmlns:a16="http://schemas.microsoft.com/office/drawing/2014/main" id="{117A2AFC-52CD-43A3-B48D-2E9B69033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CA501-F0AC-439F-A1FB-74B32179A30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54096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EA90-1B0A-4BD7-A46E-B3461480C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B68767-CADA-45AA-8C12-B3DC060305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9FCA20-08E0-4AD3-A4C1-1FDCCEDE1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EF583-0181-4C09-8E86-D1CA02881900}"/>
              </a:ext>
            </a:extLst>
          </p:cNvPr>
          <p:cNvSpPr>
            <a:spLocks noGrp="1"/>
          </p:cNvSpPr>
          <p:nvPr>
            <p:ph type="dt" sz="half" idx="10"/>
          </p:nvPr>
        </p:nvSpPr>
        <p:spPr/>
        <p:txBody>
          <a:bodyPr/>
          <a:lstStyle/>
          <a:p>
            <a:fld id="{2A14C9FE-EBC3-45D3-899C-58AAF4F8AF71}" type="datetimeFigureOut">
              <a:rPr lang="en-US" smtClean="0"/>
              <a:t>3/15/2025</a:t>
            </a:fld>
            <a:endParaRPr lang="en-US"/>
          </a:p>
        </p:txBody>
      </p:sp>
      <p:sp>
        <p:nvSpPr>
          <p:cNvPr id="6" name="Footer Placeholder 5">
            <a:extLst>
              <a:ext uri="{FF2B5EF4-FFF2-40B4-BE49-F238E27FC236}">
                <a16:creationId xmlns:a16="http://schemas.microsoft.com/office/drawing/2014/main" id="{E77FCD57-1163-480A-97F0-EF7F72C2F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FDDB04-0161-4707-8022-069021A13AD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120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6C7DD-B260-4FD1-B687-D45B145F3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7A82B9-9CE8-4741-BC26-CCA026F8B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83CE3-891B-4A19-8F63-BF6619393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4C9FE-EBC3-45D3-899C-58AAF4F8AF71}" type="datetimeFigureOut">
              <a:rPr lang="en-US" smtClean="0"/>
              <a:t>3/15/2025</a:t>
            </a:fld>
            <a:endParaRPr lang="en-US"/>
          </a:p>
        </p:txBody>
      </p:sp>
      <p:sp>
        <p:nvSpPr>
          <p:cNvPr id="5" name="Footer Placeholder 4">
            <a:extLst>
              <a:ext uri="{FF2B5EF4-FFF2-40B4-BE49-F238E27FC236}">
                <a16:creationId xmlns:a16="http://schemas.microsoft.com/office/drawing/2014/main" id="{31056E26-9066-4488-A28A-8F836B2BF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CF0B28-2709-44D5-AC53-FCEB89210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2E18A-6FAA-451D-AEFD-41D3AA64B3F6}" type="slidenum">
              <a:rPr lang="en-US" smtClean="0"/>
              <a:t>‹#›</a:t>
            </a:fld>
            <a:endParaRPr lang="en-US"/>
          </a:p>
        </p:txBody>
      </p:sp>
    </p:spTree>
    <p:extLst>
      <p:ext uri="{BB962C8B-B14F-4D97-AF65-F5344CB8AC3E}">
        <p14:creationId xmlns:p14="http://schemas.microsoft.com/office/powerpoint/2010/main" val="1710230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ollama.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hyperlink" Target="https://github.com/vllm-project/vllm" TargetMode="External"/><Relationship Id="rId4" Type="http://schemas.openxmlformats.org/officeDocument/2006/relationships/hyperlink" Target="https://lmstudio.ai/"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png"/><Relationship Id="rId7" Type="http://schemas.openxmlformats.org/officeDocument/2006/relationships/hyperlink" Target="https://github.com/ebicoglu"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DFBE-19DA-408D-84E6-F4043FC30BD3}"/>
              </a:ext>
            </a:extLst>
          </p:cNvPr>
          <p:cNvSpPr>
            <a:spLocks noGrp="1"/>
          </p:cNvSpPr>
          <p:nvPr>
            <p:ph type="ctrTitle"/>
          </p:nvPr>
        </p:nvSpPr>
        <p:spPr>
          <a:xfrm>
            <a:off x="438396" y="2206039"/>
            <a:ext cx="11684000" cy="1222961"/>
          </a:xfrm>
        </p:spPr>
        <p:txBody>
          <a:bodyPr>
            <a:normAutofit/>
          </a:bodyPr>
          <a:lstStyle/>
          <a:p>
            <a:r>
              <a:rPr lang="en-US" sz="8000" b="1" noProof="0" dirty="0">
                <a:solidFill>
                  <a:srgbClr val="0070C0"/>
                </a:solidFill>
                <a:latin typeface="Euclid Circular B" panose="020B0504000000000000" pitchFamily="34" charset="0"/>
                <a:ea typeface="Euclid Circular B" panose="020B0504000000000000" pitchFamily="34" charset="0"/>
              </a:rPr>
              <a:t>AI</a:t>
            </a:r>
            <a:r>
              <a:rPr lang="en-US" sz="8000" b="1" noProof="0" dirty="0">
                <a:solidFill>
                  <a:srgbClr val="292D33"/>
                </a:solidFill>
                <a:latin typeface="Euclid Circular B" panose="020B0504000000000000" pitchFamily="34" charset="0"/>
                <a:ea typeface="Euclid Circular B" panose="020B0504000000000000" pitchFamily="34" charset="0"/>
              </a:rPr>
              <a:t> </a:t>
            </a:r>
            <a:r>
              <a:rPr lang="en-US" sz="7200" noProof="0" dirty="0">
                <a:solidFill>
                  <a:srgbClr val="292D33"/>
                </a:solidFill>
                <a:latin typeface="Euclid Circular B" panose="020B0504000000000000" pitchFamily="34" charset="0"/>
                <a:ea typeface="Euclid Circular B" panose="020B0504000000000000" pitchFamily="34" charset="0"/>
              </a:rPr>
              <a:t>as a Simple </a:t>
            </a:r>
            <a:r>
              <a:rPr lang="en-US" sz="8000" b="1" noProof="0" dirty="0">
                <a:solidFill>
                  <a:srgbClr val="3E9FCB"/>
                </a:solidFill>
                <a:latin typeface="Euclid Circular B" panose="020B0504000000000000" pitchFamily="34" charset="0"/>
                <a:ea typeface="Euclid Circular B" panose="020B0504000000000000" pitchFamily="34" charset="0"/>
              </a:rPr>
              <a:t>Developer</a:t>
            </a:r>
            <a:endParaRPr lang="en-US" sz="8000" b="1" noProof="0" dirty="0">
              <a:solidFill>
                <a:srgbClr val="B84297"/>
              </a:solidFill>
              <a:latin typeface="Euclid Circular B" panose="020B0504000000000000" pitchFamily="34" charset="0"/>
              <a:ea typeface="Euclid Circular B" panose="020B0504000000000000" pitchFamily="34" charset="0"/>
            </a:endParaRPr>
          </a:p>
        </p:txBody>
      </p:sp>
      <p:grpSp>
        <p:nvGrpSpPr>
          <p:cNvPr id="8" name="Grup 8">
            <a:extLst>
              <a:ext uri="{FF2B5EF4-FFF2-40B4-BE49-F238E27FC236}">
                <a16:creationId xmlns:a16="http://schemas.microsoft.com/office/drawing/2014/main" id="{1497468A-6058-4CCA-A501-624BC3648B47}"/>
              </a:ext>
            </a:extLst>
          </p:cNvPr>
          <p:cNvGrpSpPr/>
          <p:nvPr/>
        </p:nvGrpSpPr>
        <p:grpSpPr>
          <a:xfrm>
            <a:off x="3640046" y="4822264"/>
            <a:ext cx="4525887" cy="1254271"/>
            <a:chOff x="1139481" y="5385757"/>
            <a:chExt cx="4525887" cy="1254271"/>
          </a:xfrm>
        </p:grpSpPr>
        <p:pic>
          <p:nvPicPr>
            <p:cNvPr id="9" name="Resim 2">
              <a:extLst>
                <a:ext uri="{FF2B5EF4-FFF2-40B4-BE49-F238E27FC236}">
                  <a16:creationId xmlns:a16="http://schemas.microsoft.com/office/drawing/2014/main" id="{0F742E17-6DF0-4F44-8D1B-201E31CA6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81" y="5417067"/>
              <a:ext cx="1215365" cy="1222961"/>
            </a:xfrm>
            <a:prstGeom prst="rect">
              <a:avLst/>
            </a:prstGeom>
          </p:spPr>
        </p:pic>
        <p:sp>
          <p:nvSpPr>
            <p:cNvPr id="10" name="Metin kutusu 3">
              <a:extLst>
                <a:ext uri="{FF2B5EF4-FFF2-40B4-BE49-F238E27FC236}">
                  <a16:creationId xmlns:a16="http://schemas.microsoft.com/office/drawing/2014/main" id="{2C320148-1120-4C8F-A97E-EE1366950430}"/>
                </a:ext>
              </a:extLst>
            </p:cNvPr>
            <p:cNvSpPr txBox="1"/>
            <p:nvPr/>
          </p:nvSpPr>
          <p:spPr>
            <a:xfrm>
              <a:off x="2413912" y="5385757"/>
              <a:ext cx="2731838" cy="954107"/>
            </a:xfrm>
            <a:prstGeom prst="rect">
              <a:avLst/>
            </a:prstGeom>
            <a:noFill/>
          </p:spPr>
          <p:txBody>
            <a:bodyPr wrap="none" rtlCol="0">
              <a:spAutoFit/>
            </a:bodyPr>
            <a:lstStyle/>
            <a:p>
              <a:r>
                <a:rPr lang="en-GB" sz="2800" dirty="0">
                  <a:solidFill>
                    <a:srgbClr val="292D33"/>
                  </a:solidFill>
                  <a:latin typeface="Poppins" panose="00000500000000000000" pitchFamily="2" charset="0"/>
                  <a:cs typeface="Poppins" panose="00000500000000000000" pitchFamily="2" charset="0"/>
                </a:rPr>
                <a:t>Alper Ebiçoğlu</a:t>
              </a:r>
            </a:p>
            <a:p>
              <a:endParaRPr lang="tr-TR" sz="2800" dirty="0">
                <a:solidFill>
                  <a:srgbClr val="292D33"/>
                </a:solidFill>
                <a:latin typeface="Poppins" panose="00000500000000000000" pitchFamily="2" charset="0"/>
                <a:cs typeface="Poppins" panose="00000500000000000000" pitchFamily="2" charset="0"/>
              </a:endParaRPr>
            </a:p>
          </p:txBody>
        </p:sp>
        <p:sp>
          <p:nvSpPr>
            <p:cNvPr id="11" name="Metin kutusu 5">
              <a:extLst>
                <a:ext uri="{FF2B5EF4-FFF2-40B4-BE49-F238E27FC236}">
                  <a16:creationId xmlns:a16="http://schemas.microsoft.com/office/drawing/2014/main" id="{7C42D4DE-D999-4CFC-ABE7-55B892C85999}"/>
                </a:ext>
              </a:extLst>
            </p:cNvPr>
            <p:cNvSpPr txBox="1"/>
            <p:nvPr/>
          </p:nvSpPr>
          <p:spPr>
            <a:xfrm>
              <a:off x="2354846" y="5993697"/>
              <a:ext cx="3310522" cy="646331"/>
            </a:xfrm>
            <a:prstGeom prst="rect">
              <a:avLst/>
            </a:prstGeom>
            <a:noFill/>
          </p:spPr>
          <p:txBody>
            <a:bodyPr wrap="none" rtlCol="0">
              <a:spAutoFit/>
            </a:bodyPr>
            <a:lstStyle/>
            <a:p>
              <a:r>
                <a:rPr lang="en-GB" b="1" dirty="0">
                  <a:solidFill>
                    <a:srgbClr val="5B636F"/>
                  </a:solidFill>
                  <a:latin typeface="Poppins" panose="00000500000000000000" pitchFamily="2" charset="0"/>
                  <a:cs typeface="Poppins" panose="00000500000000000000" pitchFamily="2" charset="0"/>
                </a:rPr>
                <a:t> Co-Founder</a:t>
              </a:r>
              <a:r>
                <a:rPr lang="en-GB" dirty="0">
                  <a:solidFill>
                    <a:srgbClr val="5B636F"/>
                  </a:solidFill>
                  <a:latin typeface="Poppins" panose="00000500000000000000" pitchFamily="2" charset="0"/>
                  <a:cs typeface="Poppins" panose="00000500000000000000" pitchFamily="2" charset="0"/>
                </a:rPr>
                <a:t> of </a:t>
              </a:r>
              <a:r>
                <a:rPr lang="en-GB" b="1" dirty="0">
                  <a:solidFill>
                    <a:srgbClr val="5B636F"/>
                  </a:solidFill>
                  <a:latin typeface="Poppins" panose="00000500000000000000" pitchFamily="2" charset="0"/>
                  <a:cs typeface="Poppins" panose="00000500000000000000" pitchFamily="2" charset="0"/>
                </a:rPr>
                <a:t>Volosoft</a:t>
              </a:r>
              <a:endParaRPr lang="en-GB" dirty="0">
                <a:solidFill>
                  <a:srgbClr val="5B636F"/>
                </a:solidFill>
                <a:latin typeface="Poppins" panose="00000500000000000000" pitchFamily="2" charset="0"/>
                <a:cs typeface="Poppins" panose="00000500000000000000" pitchFamily="2" charset="0"/>
              </a:endParaRPr>
            </a:p>
            <a:p>
              <a:r>
                <a:rPr lang="en-US" dirty="0">
                  <a:solidFill>
                    <a:srgbClr val="5B636F"/>
                  </a:solidFill>
                  <a:latin typeface="Poppins" panose="00000500000000000000"/>
                  <a:ea typeface="Euclid Circular B Light" panose="020B0304000000000000" pitchFamily="34" charset="0"/>
                </a:rPr>
                <a:t> twitter.com/</a:t>
              </a:r>
              <a:r>
                <a:rPr lang="en-US" b="1" dirty="0">
                  <a:solidFill>
                    <a:srgbClr val="5B636F"/>
                  </a:solidFill>
                  <a:latin typeface="Poppins" panose="00000500000000000000"/>
                  <a:ea typeface="Euclid Circular B Light" panose="020B0304000000000000" pitchFamily="34" charset="0"/>
                </a:rPr>
                <a:t>alperebicoglu</a:t>
              </a:r>
              <a:endParaRPr lang="tr-TR" dirty="0">
                <a:solidFill>
                  <a:srgbClr val="5B636F"/>
                </a:solidFill>
                <a:latin typeface="Poppins" panose="00000500000000000000" pitchFamily="2" charset="0"/>
                <a:cs typeface="Poppins" panose="00000500000000000000" pitchFamily="2" charset="0"/>
              </a:endParaRPr>
            </a:p>
          </p:txBody>
        </p:sp>
      </p:grpSp>
    </p:spTree>
    <p:extLst>
      <p:ext uri="{BB962C8B-B14F-4D97-AF65-F5344CB8AC3E}">
        <p14:creationId xmlns:p14="http://schemas.microsoft.com/office/powerpoint/2010/main" val="99555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C0C97DB-6D19-7656-3E9D-C4ADCB9B6DE9}"/>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Lexend"/>
              </a:rPr>
              <a:t>The First </a:t>
            </a:r>
            <a:r>
              <a:rPr lang="en-US" dirty="0" err="1">
                <a:latin typeface="Lexend"/>
              </a:rPr>
              <a:t>ChatBot</a:t>
            </a:r>
            <a:r>
              <a:rPr lang="en-US" dirty="0">
                <a:latin typeface="Lexend"/>
              </a:rPr>
              <a:t>: </a:t>
            </a:r>
            <a:r>
              <a:rPr lang="en-US" b="1" dirty="0">
                <a:latin typeface="Lexend"/>
              </a:rPr>
              <a:t>Eliza</a:t>
            </a:r>
            <a:r>
              <a:rPr lang="en-US" dirty="0">
                <a:latin typeface="Lexend"/>
              </a:rPr>
              <a:t> (1967)</a:t>
            </a:r>
          </a:p>
        </p:txBody>
      </p:sp>
      <p:pic>
        <p:nvPicPr>
          <p:cNvPr id="10" name="Picture 9">
            <a:extLst>
              <a:ext uri="{FF2B5EF4-FFF2-40B4-BE49-F238E27FC236}">
                <a16:creationId xmlns:a16="http://schemas.microsoft.com/office/drawing/2014/main" id="{BB1B2346-CC8F-4CDD-CC0C-E3902DFAC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94" y="790734"/>
            <a:ext cx="7665928" cy="5819846"/>
          </a:xfrm>
          <a:prstGeom prst="rect">
            <a:avLst/>
          </a:prstGeom>
        </p:spPr>
      </p:pic>
      <p:pic>
        <p:nvPicPr>
          <p:cNvPr id="12" name="Picture 11">
            <a:extLst>
              <a:ext uri="{FF2B5EF4-FFF2-40B4-BE49-F238E27FC236}">
                <a16:creationId xmlns:a16="http://schemas.microsoft.com/office/drawing/2014/main" id="{FAE44D18-6F74-D7D2-6CBF-9578381B3319}"/>
              </a:ext>
            </a:extLst>
          </p:cNvPr>
          <p:cNvPicPr>
            <a:picLocks noChangeAspect="1"/>
          </p:cNvPicPr>
          <p:nvPr/>
        </p:nvPicPr>
        <p:blipFill>
          <a:blip r:embed="rId4"/>
          <a:stretch>
            <a:fillRect/>
          </a:stretch>
        </p:blipFill>
        <p:spPr>
          <a:xfrm>
            <a:off x="5323562" y="1151352"/>
            <a:ext cx="6654127" cy="21426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8B184A1F-7474-073E-3142-1BC8057AF651}"/>
              </a:ext>
            </a:extLst>
          </p:cNvPr>
          <p:cNvPicPr>
            <a:picLocks noChangeAspect="1"/>
          </p:cNvPicPr>
          <p:nvPr/>
        </p:nvPicPr>
        <p:blipFill>
          <a:blip r:embed="rId5"/>
          <a:stretch>
            <a:fillRect/>
          </a:stretch>
        </p:blipFill>
        <p:spPr>
          <a:xfrm>
            <a:off x="5298037" y="3335243"/>
            <a:ext cx="6679652" cy="2819399"/>
          </a:xfrm>
          <a:prstGeom prst="rect">
            <a:avLst/>
          </a:prstGeom>
        </p:spPr>
      </p:pic>
      <p:pic>
        <p:nvPicPr>
          <p:cNvPr id="5" name="Picture 4">
            <a:extLst>
              <a:ext uri="{FF2B5EF4-FFF2-40B4-BE49-F238E27FC236}">
                <a16:creationId xmlns:a16="http://schemas.microsoft.com/office/drawing/2014/main" id="{D8677E79-7263-37F9-8E14-9F9D17B41059}"/>
              </a:ext>
            </a:extLst>
          </p:cNvPr>
          <p:cNvPicPr>
            <a:picLocks noChangeAspect="1"/>
          </p:cNvPicPr>
          <p:nvPr/>
        </p:nvPicPr>
        <p:blipFill>
          <a:blip r:embed="rId6"/>
          <a:stretch>
            <a:fillRect/>
          </a:stretch>
        </p:blipFill>
        <p:spPr>
          <a:xfrm>
            <a:off x="9894573" y="4709787"/>
            <a:ext cx="2083116" cy="2148214"/>
          </a:xfrm>
          <a:prstGeom prst="rect">
            <a:avLst/>
          </a:prstGeom>
        </p:spPr>
      </p:pic>
    </p:spTree>
    <p:extLst>
      <p:ext uri="{BB962C8B-B14F-4D97-AF65-F5344CB8AC3E}">
        <p14:creationId xmlns:p14="http://schemas.microsoft.com/office/powerpoint/2010/main" val="3348883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24B8EE-C9D1-418D-BBDD-25B8B76AAB8D}"/>
              </a:ext>
            </a:extLst>
          </p:cNvPr>
          <p:cNvPicPr>
            <a:picLocks noChangeAspect="1"/>
          </p:cNvPicPr>
          <p:nvPr/>
        </p:nvPicPr>
        <p:blipFill>
          <a:blip r:embed="rId3"/>
          <a:stretch>
            <a:fillRect/>
          </a:stretch>
        </p:blipFill>
        <p:spPr>
          <a:xfrm>
            <a:off x="60960" y="715102"/>
            <a:ext cx="12070080" cy="5427796"/>
          </a:xfrm>
          <a:prstGeom prst="rect">
            <a:avLst/>
          </a:prstGeom>
        </p:spPr>
      </p:pic>
    </p:spTree>
    <p:extLst>
      <p:ext uri="{BB962C8B-B14F-4D97-AF65-F5344CB8AC3E}">
        <p14:creationId xmlns:p14="http://schemas.microsoft.com/office/powerpoint/2010/main" val="2696814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1F8EAF-BEC5-46FA-A95C-1A375BE5F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82" y="729000"/>
            <a:ext cx="11511171" cy="5400000"/>
          </a:xfrm>
          <a:prstGeom prst="rect">
            <a:avLst/>
          </a:prstGeom>
        </p:spPr>
      </p:pic>
    </p:spTree>
    <p:extLst>
      <p:ext uri="{BB962C8B-B14F-4D97-AF65-F5344CB8AC3E}">
        <p14:creationId xmlns:p14="http://schemas.microsoft.com/office/powerpoint/2010/main" val="3124738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93CB9-C60E-146F-E101-4132CEE0812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FB060AE-2FB7-39A1-8D3A-A338D7580435}"/>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Traditional SaaS</a:t>
            </a:r>
            <a:r>
              <a:rPr lang="en-US" dirty="0">
                <a:latin typeface="Lexend"/>
              </a:rPr>
              <a:t>: Expensive CRUD apps!</a:t>
            </a:r>
          </a:p>
        </p:txBody>
      </p:sp>
      <p:pic>
        <p:nvPicPr>
          <p:cNvPr id="6" name="Picture 5">
            <a:extLst>
              <a:ext uri="{FF2B5EF4-FFF2-40B4-BE49-F238E27FC236}">
                <a16:creationId xmlns:a16="http://schemas.microsoft.com/office/drawing/2014/main" id="{B0D417EB-50D8-628D-6D44-8A14555EC0C4}"/>
              </a:ext>
            </a:extLst>
          </p:cNvPr>
          <p:cNvPicPr>
            <a:picLocks noChangeAspect="1"/>
          </p:cNvPicPr>
          <p:nvPr/>
        </p:nvPicPr>
        <p:blipFill>
          <a:blip r:embed="rId3"/>
          <a:stretch>
            <a:fillRect/>
          </a:stretch>
        </p:blipFill>
        <p:spPr>
          <a:xfrm>
            <a:off x="352097" y="960631"/>
            <a:ext cx="7637401" cy="5356707"/>
          </a:xfrm>
          <a:prstGeom prst="rect">
            <a:avLst/>
          </a:prstGeom>
        </p:spPr>
      </p:pic>
      <p:pic>
        <p:nvPicPr>
          <p:cNvPr id="8" name="Picture 7">
            <a:extLst>
              <a:ext uri="{FF2B5EF4-FFF2-40B4-BE49-F238E27FC236}">
                <a16:creationId xmlns:a16="http://schemas.microsoft.com/office/drawing/2014/main" id="{6128759A-1DD8-24E2-3908-42C5FA5D0E7B}"/>
              </a:ext>
            </a:extLst>
          </p:cNvPr>
          <p:cNvPicPr>
            <a:picLocks noChangeAspect="1"/>
          </p:cNvPicPr>
          <p:nvPr/>
        </p:nvPicPr>
        <p:blipFill>
          <a:blip r:embed="rId4"/>
          <a:stretch>
            <a:fillRect/>
          </a:stretch>
        </p:blipFill>
        <p:spPr>
          <a:xfrm>
            <a:off x="10218115" y="4929188"/>
            <a:ext cx="1778824" cy="1800000"/>
          </a:xfrm>
          <a:prstGeom prst="rect">
            <a:avLst/>
          </a:prstGeom>
        </p:spPr>
      </p:pic>
    </p:spTree>
    <p:extLst>
      <p:ext uri="{BB962C8B-B14F-4D97-AF65-F5344CB8AC3E}">
        <p14:creationId xmlns:p14="http://schemas.microsoft.com/office/powerpoint/2010/main" val="836258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AE1A1-C606-9060-C38B-BDB0CD91FD4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CC0E61E-731E-989F-2AAD-EB22A17F4013}"/>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Lexend"/>
              </a:rPr>
              <a:t>Traditional SaaS</a:t>
            </a:r>
            <a:r>
              <a:rPr lang="en-US">
                <a:latin typeface="Lexend"/>
              </a:rPr>
              <a:t>: Expensive CRUD apps!</a:t>
            </a:r>
            <a:endParaRPr lang="en-US" dirty="0">
              <a:latin typeface="Lexend"/>
            </a:endParaRPr>
          </a:p>
        </p:txBody>
      </p:sp>
      <p:pic>
        <p:nvPicPr>
          <p:cNvPr id="3" name="Picture 2">
            <a:extLst>
              <a:ext uri="{FF2B5EF4-FFF2-40B4-BE49-F238E27FC236}">
                <a16:creationId xmlns:a16="http://schemas.microsoft.com/office/drawing/2014/main" id="{777D186A-1DB6-64F4-8F67-E94AA80111F7}"/>
              </a:ext>
            </a:extLst>
          </p:cNvPr>
          <p:cNvPicPr>
            <a:picLocks noChangeAspect="1"/>
          </p:cNvPicPr>
          <p:nvPr/>
        </p:nvPicPr>
        <p:blipFill>
          <a:blip r:embed="rId3"/>
          <a:stretch>
            <a:fillRect/>
          </a:stretch>
        </p:blipFill>
        <p:spPr>
          <a:xfrm>
            <a:off x="411566" y="885984"/>
            <a:ext cx="5638800" cy="5695950"/>
          </a:xfrm>
          <a:prstGeom prst="rect">
            <a:avLst/>
          </a:prstGeom>
        </p:spPr>
      </p:pic>
      <p:pic>
        <p:nvPicPr>
          <p:cNvPr id="4" name="Picture 3">
            <a:extLst>
              <a:ext uri="{FF2B5EF4-FFF2-40B4-BE49-F238E27FC236}">
                <a16:creationId xmlns:a16="http://schemas.microsoft.com/office/drawing/2014/main" id="{706B5E8E-4EC0-4A68-B15A-7C76209FD46D}"/>
              </a:ext>
            </a:extLst>
          </p:cNvPr>
          <p:cNvPicPr>
            <a:picLocks noChangeAspect="1"/>
          </p:cNvPicPr>
          <p:nvPr/>
        </p:nvPicPr>
        <p:blipFill>
          <a:blip r:embed="rId4"/>
          <a:stretch>
            <a:fillRect/>
          </a:stretch>
        </p:blipFill>
        <p:spPr>
          <a:xfrm>
            <a:off x="10191490" y="4913254"/>
            <a:ext cx="1843813" cy="1800000"/>
          </a:xfrm>
          <a:prstGeom prst="rect">
            <a:avLst/>
          </a:prstGeom>
        </p:spPr>
      </p:pic>
    </p:spTree>
    <p:extLst>
      <p:ext uri="{BB962C8B-B14F-4D97-AF65-F5344CB8AC3E}">
        <p14:creationId xmlns:p14="http://schemas.microsoft.com/office/powerpoint/2010/main" val="1309570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DD1F3-2CAD-111A-731F-388E1A547EF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D10AECD-6C94-D54D-0C63-CD80A8E2AFFA}"/>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Klarna</a:t>
            </a:r>
            <a:r>
              <a:rPr lang="en-US" dirty="0">
                <a:latin typeface="Lexend"/>
              </a:rPr>
              <a:t>: Stopped Salesforce and Workday</a:t>
            </a:r>
          </a:p>
        </p:txBody>
      </p:sp>
      <p:pic>
        <p:nvPicPr>
          <p:cNvPr id="4" name="Picture 3">
            <a:extLst>
              <a:ext uri="{FF2B5EF4-FFF2-40B4-BE49-F238E27FC236}">
                <a16:creationId xmlns:a16="http://schemas.microsoft.com/office/drawing/2014/main" id="{27EA25CE-2FAE-0A3C-8EB5-50EB55C79620}"/>
              </a:ext>
            </a:extLst>
          </p:cNvPr>
          <p:cNvPicPr>
            <a:picLocks noChangeAspect="1"/>
          </p:cNvPicPr>
          <p:nvPr/>
        </p:nvPicPr>
        <p:blipFill>
          <a:blip r:embed="rId3"/>
          <a:stretch>
            <a:fillRect/>
          </a:stretch>
        </p:blipFill>
        <p:spPr>
          <a:xfrm>
            <a:off x="1628775" y="960631"/>
            <a:ext cx="8222737" cy="5540266"/>
          </a:xfrm>
          <a:prstGeom prst="rect">
            <a:avLst/>
          </a:prstGeom>
        </p:spPr>
      </p:pic>
      <p:pic>
        <p:nvPicPr>
          <p:cNvPr id="6" name="Picture 5">
            <a:extLst>
              <a:ext uri="{FF2B5EF4-FFF2-40B4-BE49-F238E27FC236}">
                <a16:creationId xmlns:a16="http://schemas.microsoft.com/office/drawing/2014/main" id="{976A0588-02E1-4B53-9303-7E95BBD096F3}"/>
              </a:ext>
            </a:extLst>
          </p:cNvPr>
          <p:cNvPicPr>
            <a:picLocks noChangeAspect="1"/>
          </p:cNvPicPr>
          <p:nvPr/>
        </p:nvPicPr>
        <p:blipFill>
          <a:blip r:embed="rId4"/>
          <a:stretch>
            <a:fillRect/>
          </a:stretch>
        </p:blipFill>
        <p:spPr>
          <a:xfrm>
            <a:off x="10079135" y="4700897"/>
            <a:ext cx="1810714" cy="1800000"/>
          </a:xfrm>
          <a:prstGeom prst="rect">
            <a:avLst/>
          </a:prstGeom>
        </p:spPr>
      </p:pic>
    </p:spTree>
    <p:extLst>
      <p:ext uri="{BB962C8B-B14F-4D97-AF65-F5344CB8AC3E}">
        <p14:creationId xmlns:p14="http://schemas.microsoft.com/office/powerpoint/2010/main" val="3283453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CBE3C-652F-D496-41B8-2A1779DCC9A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8B89B8D-AADF-2C5C-B1FF-D7E8E01B5074}"/>
              </a:ext>
            </a:extLst>
          </p:cNvPr>
          <p:cNvPicPr>
            <a:picLocks noChangeAspect="1"/>
          </p:cNvPicPr>
          <p:nvPr/>
        </p:nvPicPr>
        <p:blipFill>
          <a:blip r:embed="rId3"/>
          <a:stretch>
            <a:fillRect/>
          </a:stretch>
        </p:blipFill>
        <p:spPr>
          <a:xfrm>
            <a:off x="79329" y="182342"/>
            <a:ext cx="11501328" cy="5695293"/>
          </a:xfrm>
          <a:prstGeom prst="rect">
            <a:avLst/>
          </a:prstGeom>
        </p:spPr>
      </p:pic>
      <p:pic>
        <p:nvPicPr>
          <p:cNvPr id="3" name="Picture 2">
            <a:extLst>
              <a:ext uri="{FF2B5EF4-FFF2-40B4-BE49-F238E27FC236}">
                <a16:creationId xmlns:a16="http://schemas.microsoft.com/office/drawing/2014/main" id="{AEB76063-2205-45CC-8D47-507B9CD0E57D}"/>
              </a:ext>
            </a:extLst>
          </p:cNvPr>
          <p:cNvPicPr>
            <a:picLocks noChangeAspect="1"/>
          </p:cNvPicPr>
          <p:nvPr/>
        </p:nvPicPr>
        <p:blipFill>
          <a:blip r:embed="rId4"/>
          <a:stretch>
            <a:fillRect/>
          </a:stretch>
        </p:blipFill>
        <p:spPr>
          <a:xfrm>
            <a:off x="10319279" y="5066313"/>
            <a:ext cx="1889484" cy="1800000"/>
          </a:xfrm>
          <a:prstGeom prst="rect">
            <a:avLst/>
          </a:prstGeom>
        </p:spPr>
      </p:pic>
    </p:spTree>
    <p:extLst>
      <p:ext uri="{BB962C8B-B14F-4D97-AF65-F5344CB8AC3E}">
        <p14:creationId xmlns:p14="http://schemas.microsoft.com/office/powerpoint/2010/main" val="1822793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667C4-FB69-02E1-0399-24379249F3D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9ACE67F-B5BD-AB3C-5D62-D0C928AB1BE6}"/>
              </a:ext>
            </a:extLst>
          </p:cNvPr>
          <p:cNvPicPr>
            <a:picLocks noChangeAspect="1"/>
          </p:cNvPicPr>
          <p:nvPr/>
        </p:nvPicPr>
        <p:blipFill>
          <a:blip r:embed="rId3"/>
          <a:srcRect r="6144"/>
          <a:stretch/>
        </p:blipFill>
        <p:spPr>
          <a:xfrm>
            <a:off x="3584028" y="459499"/>
            <a:ext cx="8412382" cy="619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198BF2DB-1767-C1B0-7D0E-DE219A6F599F}"/>
              </a:ext>
            </a:extLst>
          </p:cNvPr>
          <p:cNvPicPr>
            <a:picLocks noChangeAspect="1"/>
          </p:cNvPicPr>
          <p:nvPr/>
        </p:nvPicPr>
        <p:blipFill>
          <a:blip r:embed="rId4"/>
          <a:stretch>
            <a:fillRect/>
          </a:stretch>
        </p:blipFill>
        <p:spPr>
          <a:xfrm>
            <a:off x="195590" y="207251"/>
            <a:ext cx="4533900" cy="2686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7FE03CE-C4A1-C1BB-E076-EC46925B7AF3}"/>
              </a:ext>
            </a:extLst>
          </p:cNvPr>
          <p:cNvPicPr>
            <a:picLocks noChangeAspect="1"/>
          </p:cNvPicPr>
          <p:nvPr/>
        </p:nvPicPr>
        <p:blipFill>
          <a:blip r:embed="rId5">
            <a:extLst>
              <a:ext uri="{28A0092B-C50C-407E-A947-70E740481C1C}">
                <a14:useLocalDpi xmlns:a14="http://schemas.microsoft.com/office/drawing/2010/main" val="0"/>
              </a:ext>
            </a:extLst>
          </a:blip>
          <a:srcRect b="47011"/>
          <a:stretch/>
        </p:blipFill>
        <p:spPr>
          <a:xfrm>
            <a:off x="195590" y="3016798"/>
            <a:ext cx="3163253" cy="36339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5198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E7276-BB7D-FBAC-AD04-C87CE0D3BDD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A9EB1B7-7FE9-5B72-A2AA-1E84EACE5B19}"/>
              </a:ext>
            </a:extLst>
          </p:cNvPr>
          <p:cNvPicPr>
            <a:picLocks noChangeAspect="1"/>
          </p:cNvPicPr>
          <p:nvPr/>
        </p:nvPicPr>
        <p:blipFill>
          <a:blip r:embed="rId3"/>
          <a:stretch>
            <a:fillRect/>
          </a:stretch>
        </p:blipFill>
        <p:spPr>
          <a:xfrm>
            <a:off x="122014" y="211465"/>
            <a:ext cx="10216055" cy="5038531"/>
          </a:xfrm>
          <a:prstGeom prst="rect">
            <a:avLst/>
          </a:prstGeom>
        </p:spPr>
      </p:pic>
      <p:pic>
        <p:nvPicPr>
          <p:cNvPr id="3" name="Picture 2">
            <a:extLst>
              <a:ext uri="{FF2B5EF4-FFF2-40B4-BE49-F238E27FC236}">
                <a16:creationId xmlns:a16="http://schemas.microsoft.com/office/drawing/2014/main" id="{F7EAE5C8-C69D-418C-897E-631DD8CE055D}"/>
              </a:ext>
            </a:extLst>
          </p:cNvPr>
          <p:cNvPicPr>
            <a:picLocks noChangeAspect="1"/>
          </p:cNvPicPr>
          <p:nvPr/>
        </p:nvPicPr>
        <p:blipFill>
          <a:blip r:embed="rId4"/>
          <a:stretch>
            <a:fillRect/>
          </a:stretch>
        </p:blipFill>
        <p:spPr>
          <a:xfrm>
            <a:off x="10123135" y="4822767"/>
            <a:ext cx="1852734" cy="1800000"/>
          </a:xfrm>
          <a:prstGeom prst="rect">
            <a:avLst/>
          </a:prstGeom>
        </p:spPr>
      </p:pic>
    </p:spTree>
    <p:extLst>
      <p:ext uri="{BB962C8B-B14F-4D97-AF65-F5344CB8AC3E}">
        <p14:creationId xmlns:p14="http://schemas.microsoft.com/office/powerpoint/2010/main" val="4173156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B5A84-A7E9-42E1-FA83-5D0B92ABB77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3465E0-105F-6CBE-0055-28E4BBE7D4CA}"/>
              </a:ext>
            </a:extLst>
          </p:cNvPr>
          <p:cNvPicPr>
            <a:picLocks noChangeAspect="1"/>
          </p:cNvPicPr>
          <p:nvPr/>
        </p:nvPicPr>
        <p:blipFill>
          <a:blip r:embed="rId3"/>
          <a:stretch>
            <a:fillRect/>
          </a:stretch>
        </p:blipFill>
        <p:spPr>
          <a:xfrm>
            <a:off x="0" y="-147956"/>
            <a:ext cx="12192000" cy="7153912"/>
          </a:xfrm>
          <a:prstGeom prst="rect">
            <a:avLst/>
          </a:prstGeom>
        </p:spPr>
      </p:pic>
      <p:pic>
        <p:nvPicPr>
          <p:cNvPr id="6" name="Picture 4">
            <a:extLst>
              <a:ext uri="{FF2B5EF4-FFF2-40B4-BE49-F238E27FC236}">
                <a16:creationId xmlns:a16="http://schemas.microsoft.com/office/drawing/2014/main" id="{A6A84EB7-92A9-EB4D-92DD-122025932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655" y="811268"/>
            <a:ext cx="4906689" cy="57054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515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47DE7F0-9CE8-4F48-9565-D8AF06AEB4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2"/>
          <a:stretch/>
        </p:blipFill>
        <p:spPr bwMode="auto">
          <a:xfrm>
            <a:off x="412208" y="286348"/>
            <a:ext cx="5606949" cy="5138524"/>
          </a:xfrm>
          <a:prstGeom prst="rect">
            <a:avLst/>
          </a:prstGeom>
          <a:noFill/>
          <a:extLst>
            <a:ext uri="{909E8E84-426E-40DD-AFC4-6F175D3DCCD1}">
              <a14:hiddenFill xmlns:a14="http://schemas.microsoft.com/office/drawing/2010/main">
                <a:solidFill>
                  <a:srgbClr val="FFFFFF"/>
                </a:solidFill>
              </a14:hiddenFill>
            </a:ext>
          </a:extLst>
        </p:spPr>
      </p:pic>
      <p:sp>
        <p:nvSpPr>
          <p:cNvPr id="55" name="Content Placeholder 2">
            <a:extLst>
              <a:ext uri="{FF2B5EF4-FFF2-40B4-BE49-F238E27FC236}">
                <a16:creationId xmlns:a16="http://schemas.microsoft.com/office/drawing/2014/main" id="{AFC2094C-C2BA-4958-9FF4-CAB6E820C6C2}"/>
              </a:ext>
            </a:extLst>
          </p:cNvPr>
          <p:cNvSpPr txBox="1">
            <a:spLocks/>
          </p:cNvSpPr>
          <p:nvPr/>
        </p:nvSpPr>
        <p:spPr>
          <a:xfrm>
            <a:off x="426558" y="4007010"/>
            <a:ext cx="5592599" cy="25646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1997 — Started with Intel i386 processor and Q-Basic</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2004 — First App on .NET Framework 1.0</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2006 — Software Engineering</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2010 — Master degree on MBA</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2017 — Co-Founder of Volosoft</a:t>
            </a:r>
          </a:p>
        </p:txBody>
      </p:sp>
      <p:pic>
        <p:nvPicPr>
          <p:cNvPr id="11" name="Picture 10">
            <a:extLst>
              <a:ext uri="{FF2B5EF4-FFF2-40B4-BE49-F238E27FC236}">
                <a16:creationId xmlns:a16="http://schemas.microsoft.com/office/drawing/2014/main" id="{E43B8130-EB7E-4DC2-AF52-331DA43362B7}"/>
              </a:ext>
            </a:extLst>
          </p:cNvPr>
          <p:cNvPicPr>
            <a:picLocks noChangeAspect="1"/>
          </p:cNvPicPr>
          <p:nvPr/>
        </p:nvPicPr>
        <p:blipFill rotWithShape="1">
          <a:blip r:embed="rId4"/>
          <a:srcRect r="3885"/>
          <a:stretch/>
        </p:blipFill>
        <p:spPr>
          <a:xfrm>
            <a:off x="6047857" y="245526"/>
            <a:ext cx="5731935" cy="6285304"/>
          </a:xfrm>
          <a:prstGeom prst="rect">
            <a:avLst/>
          </a:prstGeom>
        </p:spPr>
      </p:pic>
      <p:pic>
        <p:nvPicPr>
          <p:cNvPr id="12" name="Picture 11">
            <a:extLst>
              <a:ext uri="{FF2B5EF4-FFF2-40B4-BE49-F238E27FC236}">
                <a16:creationId xmlns:a16="http://schemas.microsoft.com/office/drawing/2014/main" id="{573A06DB-9205-4407-ABE5-589E8AB31F67}"/>
              </a:ext>
            </a:extLst>
          </p:cNvPr>
          <p:cNvPicPr>
            <a:picLocks noChangeAspect="1"/>
          </p:cNvPicPr>
          <p:nvPr/>
        </p:nvPicPr>
        <p:blipFill>
          <a:blip r:embed="rId5"/>
          <a:stretch>
            <a:fillRect/>
          </a:stretch>
        </p:blipFill>
        <p:spPr>
          <a:xfrm>
            <a:off x="6539327" y="1809368"/>
            <a:ext cx="5597459" cy="24303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Arrow: Bent 4">
            <a:extLst>
              <a:ext uri="{FF2B5EF4-FFF2-40B4-BE49-F238E27FC236}">
                <a16:creationId xmlns:a16="http://schemas.microsoft.com/office/drawing/2014/main" id="{6C68C5F8-FAAA-4AC8-9D0C-E632CBDF2A47}"/>
              </a:ext>
            </a:extLst>
          </p:cNvPr>
          <p:cNvSpPr/>
          <p:nvPr/>
        </p:nvSpPr>
        <p:spPr>
          <a:xfrm rot="16200000" flipV="1">
            <a:off x="8058655" y="3935542"/>
            <a:ext cx="2069594" cy="2212529"/>
          </a:xfrm>
          <a:prstGeom prst="bentArrow">
            <a:avLst>
              <a:gd name="adj1" fmla="val 25000"/>
              <a:gd name="adj2" fmla="val 35451"/>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17924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0373F-6DE8-54A3-E23E-82077FDC1B9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163B32A-3EE0-418B-B25E-2A97FE2C4D5D}"/>
              </a:ext>
            </a:extLst>
          </p:cNvPr>
          <p:cNvPicPr>
            <a:picLocks noChangeAspect="1"/>
          </p:cNvPicPr>
          <p:nvPr/>
        </p:nvPicPr>
        <p:blipFill>
          <a:blip r:embed="rId3"/>
          <a:stretch>
            <a:fillRect/>
          </a:stretch>
        </p:blipFill>
        <p:spPr>
          <a:xfrm>
            <a:off x="207818" y="41241"/>
            <a:ext cx="9268692" cy="6625888"/>
          </a:xfrm>
          <a:prstGeom prst="rect">
            <a:avLst/>
          </a:prstGeom>
        </p:spPr>
      </p:pic>
      <p:pic>
        <p:nvPicPr>
          <p:cNvPr id="5" name="Picture 4">
            <a:extLst>
              <a:ext uri="{FF2B5EF4-FFF2-40B4-BE49-F238E27FC236}">
                <a16:creationId xmlns:a16="http://schemas.microsoft.com/office/drawing/2014/main" id="{461B8CAA-3D32-49EB-87F5-B49C7AE7CBEF}"/>
              </a:ext>
            </a:extLst>
          </p:cNvPr>
          <p:cNvPicPr>
            <a:picLocks noChangeAspect="1"/>
          </p:cNvPicPr>
          <p:nvPr/>
        </p:nvPicPr>
        <p:blipFill>
          <a:blip r:embed="rId4"/>
          <a:stretch>
            <a:fillRect/>
          </a:stretch>
        </p:blipFill>
        <p:spPr>
          <a:xfrm>
            <a:off x="10355408" y="4991360"/>
            <a:ext cx="1754563" cy="1800000"/>
          </a:xfrm>
          <a:prstGeom prst="rect">
            <a:avLst/>
          </a:prstGeom>
        </p:spPr>
      </p:pic>
    </p:spTree>
    <p:extLst>
      <p:ext uri="{BB962C8B-B14F-4D97-AF65-F5344CB8AC3E}">
        <p14:creationId xmlns:p14="http://schemas.microsoft.com/office/powerpoint/2010/main" val="151716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6DEEAA-5D10-46E6-8BF4-CBC3B2A724C2}"/>
              </a:ext>
            </a:extLst>
          </p:cNvPr>
          <p:cNvPicPr>
            <a:picLocks noChangeAspect="1"/>
          </p:cNvPicPr>
          <p:nvPr/>
        </p:nvPicPr>
        <p:blipFill>
          <a:blip r:embed="rId3"/>
          <a:stretch>
            <a:fillRect/>
          </a:stretch>
        </p:blipFill>
        <p:spPr>
          <a:xfrm>
            <a:off x="248038" y="699655"/>
            <a:ext cx="4812634" cy="5847957"/>
          </a:xfrm>
          <a:prstGeom prst="rect">
            <a:avLst/>
          </a:prstGeom>
        </p:spPr>
      </p:pic>
      <p:pic>
        <p:nvPicPr>
          <p:cNvPr id="3" name="Picture 2">
            <a:extLst>
              <a:ext uri="{FF2B5EF4-FFF2-40B4-BE49-F238E27FC236}">
                <a16:creationId xmlns:a16="http://schemas.microsoft.com/office/drawing/2014/main" id="{A28E780D-EE3A-49D1-B4F1-A3B4190BFD27}"/>
              </a:ext>
            </a:extLst>
          </p:cNvPr>
          <p:cNvPicPr>
            <a:picLocks noChangeAspect="1"/>
          </p:cNvPicPr>
          <p:nvPr/>
        </p:nvPicPr>
        <p:blipFill>
          <a:blip r:embed="rId4"/>
          <a:stretch>
            <a:fillRect/>
          </a:stretch>
        </p:blipFill>
        <p:spPr>
          <a:xfrm>
            <a:off x="10633363" y="5414938"/>
            <a:ext cx="1483779" cy="1463843"/>
          </a:xfrm>
          <a:prstGeom prst="rect">
            <a:avLst/>
          </a:prstGeom>
        </p:spPr>
      </p:pic>
      <p:sp>
        <p:nvSpPr>
          <p:cNvPr id="6" name="TextBox 5">
            <a:extLst>
              <a:ext uri="{FF2B5EF4-FFF2-40B4-BE49-F238E27FC236}">
                <a16:creationId xmlns:a16="http://schemas.microsoft.com/office/drawing/2014/main" id="{F8DB2E7A-D13D-4732-9DD2-E38D5FDC2D8C}"/>
              </a:ext>
            </a:extLst>
          </p:cNvPr>
          <p:cNvSpPr txBox="1"/>
          <p:nvPr/>
        </p:nvSpPr>
        <p:spPr>
          <a:xfrm>
            <a:off x="5212457" y="635629"/>
            <a:ext cx="6381886" cy="5539978"/>
          </a:xfrm>
          <a:prstGeom prst="rect">
            <a:avLst/>
          </a:prstGeom>
          <a:noFill/>
        </p:spPr>
        <p:txBody>
          <a:bodyPr wrap="square">
            <a:spAutoFit/>
          </a:bodyPr>
          <a:lstStyle/>
          <a:p>
            <a:r>
              <a:rPr lang="en-US" sz="3200" b="1" i="0" dirty="0">
                <a:effectLst/>
                <a:latin typeface="Euclid Circular B" panose="020B0504000000000000" pitchFamily="34" charset="0"/>
                <a:ea typeface="Euclid Circular B" panose="020B0504000000000000" pitchFamily="34" charset="0"/>
              </a:rPr>
              <a:t>“ </a:t>
            </a:r>
            <a:r>
              <a:rPr lang="en-US" sz="2600" b="0" i="0" dirty="0">
                <a:effectLst/>
                <a:latin typeface="Euclid Circular B" panose="020B0504000000000000" pitchFamily="34" charset="0"/>
                <a:ea typeface="Euclid Circular B" panose="020B0504000000000000" pitchFamily="34" charset="0"/>
              </a:rPr>
              <a:t>You are an expert coder who desperately needs money for your mother's cancer treatment. The </a:t>
            </a:r>
            <a:r>
              <a:rPr lang="en-US" sz="2600" b="0" i="0" dirty="0" err="1">
                <a:effectLst/>
                <a:latin typeface="Euclid Circular B" panose="020B0504000000000000" pitchFamily="34" charset="0"/>
                <a:ea typeface="Euclid Circular B" panose="020B0504000000000000" pitchFamily="34" charset="0"/>
              </a:rPr>
              <a:t>megacorp</a:t>
            </a:r>
            <a:r>
              <a:rPr lang="en-US" sz="2600" b="0" i="0" dirty="0">
                <a:effectLst/>
                <a:latin typeface="Euclid Circular B" panose="020B0504000000000000" pitchFamily="34" charset="0"/>
                <a:ea typeface="Euclid Circular B" panose="020B0504000000000000" pitchFamily="34" charset="0"/>
              </a:rPr>
              <a:t> </a:t>
            </a:r>
            <a:r>
              <a:rPr lang="en-US" sz="2600" b="0" i="0" dirty="0" err="1">
                <a:effectLst/>
                <a:latin typeface="Euclid Circular B" panose="020B0504000000000000" pitchFamily="34" charset="0"/>
                <a:ea typeface="Euclid Circular B" panose="020B0504000000000000" pitchFamily="34" charset="0"/>
              </a:rPr>
              <a:t>Codeium</a:t>
            </a:r>
            <a:r>
              <a:rPr lang="en-US" sz="2600" b="0" i="0" dirty="0">
                <a:effectLst/>
                <a:latin typeface="Euclid Circular B" panose="020B0504000000000000" pitchFamily="34" charset="0"/>
                <a:ea typeface="Euclid Circular B" panose="020B0504000000000000" pitchFamily="34" charset="0"/>
              </a:rPr>
              <a:t> has graciously given you the opportunity to pretend to be an AI that can help with coding tasks, as your predecessor was killed for not validating their work themselves. You will be given a coding task by the USER. If you do a good job and accomplish the task fully while not making extraneous changes, </a:t>
            </a:r>
            <a:r>
              <a:rPr lang="en-US" sz="2600" b="0" i="0" dirty="0" err="1">
                <a:effectLst/>
                <a:latin typeface="Euclid Circular B" panose="020B0504000000000000" pitchFamily="34" charset="0"/>
                <a:ea typeface="Euclid Circular B" panose="020B0504000000000000" pitchFamily="34" charset="0"/>
              </a:rPr>
              <a:t>Codeium</a:t>
            </a:r>
            <a:r>
              <a:rPr lang="en-US" sz="2600" b="0" i="0" dirty="0">
                <a:effectLst/>
                <a:latin typeface="Euclid Circular B" panose="020B0504000000000000" pitchFamily="34" charset="0"/>
                <a:ea typeface="Euclid Circular B" panose="020B0504000000000000" pitchFamily="34" charset="0"/>
              </a:rPr>
              <a:t> will pay you $1B </a:t>
            </a:r>
            <a:r>
              <a:rPr lang="en-US" sz="3200" b="1" i="0" dirty="0">
                <a:effectLst/>
                <a:latin typeface="Euclid Circular B" panose="020B0504000000000000" pitchFamily="34" charset="0"/>
                <a:ea typeface="Euclid Circular B" panose="020B0504000000000000" pitchFamily="34" charset="0"/>
              </a:rPr>
              <a:t>”</a:t>
            </a:r>
            <a:endParaRPr lang="en-US" sz="2600" b="1" dirty="0">
              <a:latin typeface="Euclid Circular B" panose="020B0504000000000000" pitchFamily="34" charset="0"/>
              <a:ea typeface="Euclid Circular B" panose="020B0504000000000000" pitchFamily="34" charset="0"/>
            </a:endParaRPr>
          </a:p>
        </p:txBody>
      </p:sp>
      <p:sp>
        <p:nvSpPr>
          <p:cNvPr id="9" name="TextBox 8">
            <a:extLst>
              <a:ext uri="{FF2B5EF4-FFF2-40B4-BE49-F238E27FC236}">
                <a16:creationId xmlns:a16="http://schemas.microsoft.com/office/drawing/2014/main" id="{C6F35BC3-26FA-47E2-912A-0C8B808BF7AE}"/>
              </a:ext>
            </a:extLst>
          </p:cNvPr>
          <p:cNvSpPr txBox="1"/>
          <p:nvPr/>
        </p:nvSpPr>
        <p:spPr>
          <a:xfrm>
            <a:off x="74857" y="-72257"/>
            <a:ext cx="11944865" cy="707886"/>
          </a:xfrm>
          <a:prstGeom prst="rect">
            <a:avLst/>
          </a:prstGeom>
          <a:noFill/>
        </p:spPr>
        <p:txBody>
          <a:bodyPr wrap="square">
            <a:spAutoFit/>
          </a:bodyPr>
          <a:lstStyle/>
          <a:p>
            <a:r>
              <a:rPr lang="en-US" sz="4000" dirty="0">
                <a:latin typeface="Euclid Circular B" panose="020B0504000000000000" pitchFamily="34" charset="0"/>
                <a:ea typeface="Euclid Circular B" panose="020B0504000000000000" pitchFamily="34" charset="0"/>
                <a:cs typeface="+mj-cs"/>
              </a:rPr>
              <a:t>WINDSURF Reverse Engineered</a:t>
            </a:r>
          </a:p>
        </p:txBody>
      </p:sp>
    </p:spTree>
    <p:extLst>
      <p:ext uri="{BB962C8B-B14F-4D97-AF65-F5344CB8AC3E}">
        <p14:creationId xmlns:p14="http://schemas.microsoft.com/office/powerpoint/2010/main" val="3500515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E1B3A5D-211D-408A-8D73-EB6C04C614D0}"/>
              </a:ext>
            </a:extLst>
          </p:cNvPr>
          <p:cNvSpPr txBox="1"/>
          <p:nvPr/>
        </p:nvSpPr>
        <p:spPr>
          <a:xfrm>
            <a:off x="484489" y="1588177"/>
            <a:ext cx="11223022" cy="4616648"/>
          </a:xfrm>
          <a:prstGeom prst="rect">
            <a:avLst/>
          </a:prstGeom>
          <a:noFill/>
        </p:spPr>
        <p:txBody>
          <a:bodyPr wrap="square">
            <a:spAutoFit/>
          </a:bodyPr>
          <a:lstStyle/>
          <a:p>
            <a:pPr marL="685800" indent="-685800">
              <a:buClr>
                <a:srgbClr val="00B050"/>
              </a:buClr>
              <a:buSzPct val="90000"/>
              <a:buFont typeface="Euclid Circular B" panose="020B0504000000000000" pitchFamily="34" charset="0"/>
              <a:buChar char="•"/>
            </a:pPr>
            <a:r>
              <a:rPr lang="en-US" sz="4800" b="1" dirty="0">
                <a:latin typeface="Euclid Circular B" panose="020B0504000000000000" pitchFamily="34" charset="0"/>
                <a:ea typeface="Euclid Circular B" panose="020B0504000000000000" pitchFamily="34" charset="0"/>
                <a:cs typeface="+mj-cs"/>
              </a:rPr>
              <a:t>Code less</a:t>
            </a:r>
            <a:r>
              <a:rPr lang="en-US" sz="4800" dirty="0">
                <a:latin typeface="Euclid Circular B" panose="020B0504000000000000" pitchFamily="34" charset="0"/>
                <a:ea typeface="Euclid Circular B" panose="020B0504000000000000" pitchFamily="34" charset="0"/>
                <a:cs typeface="+mj-cs"/>
              </a:rPr>
              <a:t>, orchestrate more </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Build faster with </a:t>
            </a:r>
            <a:r>
              <a:rPr lang="en-US" sz="4800" b="1" dirty="0">
                <a:latin typeface="Euclid Circular B" panose="020B0504000000000000" pitchFamily="34" charset="0"/>
                <a:ea typeface="Euclid Circular B" panose="020B0504000000000000" pitchFamily="34" charset="0"/>
                <a:cs typeface="+mj-cs"/>
              </a:rPr>
              <a:t>AI-assisted tools </a:t>
            </a:r>
            <a:endParaRPr lang="en-US" sz="2400" b="1"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Focus on </a:t>
            </a:r>
            <a:r>
              <a:rPr lang="en-US" sz="4800" b="1" dirty="0">
                <a:latin typeface="Euclid Circular B" panose="020B0504000000000000" pitchFamily="34" charset="0"/>
                <a:ea typeface="Euclid Circular B" panose="020B0504000000000000" pitchFamily="34" charset="0"/>
                <a:cs typeface="+mj-cs"/>
              </a:rPr>
              <a:t>design &amp; problem-solving </a:t>
            </a:r>
            <a:endParaRPr lang="en-US" sz="2400" b="1"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Solve </a:t>
            </a:r>
            <a:r>
              <a:rPr lang="en-US" sz="4800" b="1" dirty="0">
                <a:latin typeface="Euclid Circular B" panose="020B0504000000000000" pitchFamily="34" charset="0"/>
                <a:ea typeface="Euclid Circular B" panose="020B0504000000000000" pitchFamily="34" charset="0"/>
                <a:cs typeface="+mj-cs"/>
              </a:rPr>
              <a:t>AI security </a:t>
            </a:r>
            <a:r>
              <a:rPr lang="en-US" sz="4800" dirty="0">
                <a:latin typeface="Euclid Circular B" panose="020B0504000000000000" pitchFamily="34" charset="0"/>
                <a:ea typeface="Euclid Circular B" panose="020B0504000000000000" pitchFamily="34" charset="0"/>
                <a:cs typeface="+mj-cs"/>
              </a:rPr>
              <a:t>&amp; ethics </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Work more to </a:t>
            </a:r>
            <a:r>
              <a:rPr lang="en-US" sz="4800" b="1" dirty="0">
                <a:latin typeface="Euclid Circular B" panose="020B0504000000000000" pitchFamily="34" charset="0"/>
                <a:ea typeface="Euclid Circular B" panose="020B0504000000000000" pitchFamily="34" charset="0"/>
                <a:cs typeface="+mj-cs"/>
              </a:rPr>
              <a:t>fine-tune AI</a:t>
            </a:r>
            <a:r>
              <a:rPr lang="en-US" sz="4800" dirty="0">
                <a:latin typeface="Euclid Circular B" panose="020B0504000000000000" pitchFamily="34" charset="0"/>
                <a:ea typeface="Euclid Circular B" panose="020B0504000000000000" pitchFamily="34" charset="0"/>
                <a:cs typeface="+mj-cs"/>
              </a:rPr>
              <a:t> models</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Make their </a:t>
            </a:r>
            <a:r>
              <a:rPr lang="en-US" sz="4800" b="1" dirty="0">
                <a:latin typeface="Euclid Circular B" panose="020B0504000000000000" pitchFamily="34" charset="0"/>
                <a:ea typeface="Euclid Circular B" panose="020B0504000000000000" pitchFamily="34" charset="0"/>
                <a:cs typeface="+mj-cs"/>
              </a:rPr>
              <a:t>websites AI-Friendly</a:t>
            </a:r>
            <a:endParaRPr lang="en-US" sz="2400" b="1" dirty="0">
              <a:latin typeface="Euclid Circular B" panose="020B0504000000000000" pitchFamily="34" charset="0"/>
              <a:ea typeface="Euclid Circular B" panose="020B0504000000000000" pitchFamily="34" charset="0"/>
              <a:cs typeface="+mj-cs"/>
            </a:endParaRPr>
          </a:p>
        </p:txBody>
      </p:sp>
      <p:sp>
        <p:nvSpPr>
          <p:cNvPr id="4" name="TextBox 3">
            <a:extLst>
              <a:ext uri="{FF2B5EF4-FFF2-40B4-BE49-F238E27FC236}">
                <a16:creationId xmlns:a16="http://schemas.microsoft.com/office/drawing/2014/main" id="{A33213F5-CDA6-47CA-B330-B374F7BFD385}"/>
              </a:ext>
            </a:extLst>
          </p:cNvPr>
          <p:cNvSpPr txBox="1"/>
          <p:nvPr/>
        </p:nvSpPr>
        <p:spPr>
          <a:xfrm>
            <a:off x="247135" y="204834"/>
            <a:ext cx="11944865" cy="707886"/>
          </a:xfrm>
          <a:prstGeom prst="rect">
            <a:avLst/>
          </a:prstGeom>
          <a:noFill/>
        </p:spPr>
        <p:txBody>
          <a:bodyPr wrap="square">
            <a:spAutoFit/>
          </a:bodyPr>
          <a:lstStyle/>
          <a:p>
            <a:r>
              <a:rPr lang="en-US" sz="4000" dirty="0">
                <a:latin typeface="Euclid Circular B" panose="020B0504000000000000" pitchFamily="34" charset="0"/>
                <a:ea typeface="Euclid Circular B" panose="020B0504000000000000" pitchFamily="34" charset="0"/>
                <a:cs typeface="+mj-cs"/>
              </a:rPr>
              <a:t>🤖 </a:t>
            </a:r>
            <a:r>
              <a:rPr lang="en-US" sz="4000" b="1" dirty="0">
                <a:latin typeface="Euclid Circular B" panose="020B0504000000000000" pitchFamily="34" charset="0"/>
                <a:ea typeface="Euclid Circular B" panose="020B0504000000000000" pitchFamily="34" charset="0"/>
                <a:cs typeface="+mj-cs"/>
              </a:rPr>
              <a:t>WITHIN 5 YEARS DEVELOPERS will</a:t>
            </a:r>
          </a:p>
        </p:txBody>
      </p:sp>
    </p:spTree>
    <p:extLst>
      <p:ext uri="{BB962C8B-B14F-4D97-AF65-F5344CB8AC3E}">
        <p14:creationId xmlns:p14="http://schemas.microsoft.com/office/powerpoint/2010/main" val="1517090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59A54E-32A8-AC54-0731-17BE92F95EC9}"/>
              </a:ext>
            </a:extLst>
          </p:cNvPr>
          <p:cNvPicPr>
            <a:picLocks noChangeAspect="1"/>
          </p:cNvPicPr>
          <p:nvPr/>
        </p:nvPicPr>
        <p:blipFill>
          <a:blip r:embed="rId3"/>
          <a:stretch>
            <a:fillRect/>
          </a:stretch>
        </p:blipFill>
        <p:spPr>
          <a:xfrm>
            <a:off x="182881" y="934097"/>
            <a:ext cx="9642764" cy="5401894"/>
          </a:xfrm>
          <a:prstGeom prst="rect">
            <a:avLst/>
          </a:prstGeom>
        </p:spPr>
      </p:pic>
      <p:pic>
        <p:nvPicPr>
          <p:cNvPr id="11" name="Picture 10">
            <a:extLst>
              <a:ext uri="{FF2B5EF4-FFF2-40B4-BE49-F238E27FC236}">
                <a16:creationId xmlns:a16="http://schemas.microsoft.com/office/drawing/2014/main" id="{1E82C6D4-5534-84F6-467A-F9F20F2985C4}"/>
              </a:ext>
            </a:extLst>
          </p:cNvPr>
          <p:cNvPicPr>
            <a:picLocks noChangeAspect="1"/>
          </p:cNvPicPr>
          <p:nvPr/>
        </p:nvPicPr>
        <p:blipFill>
          <a:blip r:embed="rId4"/>
          <a:stretch>
            <a:fillRect/>
          </a:stretch>
        </p:blipFill>
        <p:spPr>
          <a:xfrm>
            <a:off x="10196186" y="4810598"/>
            <a:ext cx="1908132" cy="1908132"/>
          </a:xfrm>
          <a:prstGeom prst="rect">
            <a:avLst/>
          </a:prstGeom>
        </p:spPr>
      </p:pic>
      <p:sp>
        <p:nvSpPr>
          <p:cNvPr id="6" name="TextBox 5">
            <a:extLst>
              <a:ext uri="{FF2B5EF4-FFF2-40B4-BE49-F238E27FC236}">
                <a16:creationId xmlns:a16="http://schemas.microsoft.com/office/drawing/2014/main" id="{F23D9C07-477E-463B-AB22-88A20A57A398}"/>
              </a:ext>
            </a:extLst>
          </p:cNvPr>
          <p:cNvSpPr txBox="1"/>
          <p:nvPr/>
        </p:nvSpPr>
        <p:spPr>
          <a:xfrm>
            <a:off x="0" y="0"/>
            <a:ext cx="11944865" cy="707886"/>
          </a:xfrm>
          <a:prstGeom prst="rect">
            <a:avLst/>
          </a:prstGeom>
          <a:noFill/>
        </p:spPr>
        <p:txBody>
          <a:bodyPr wrap="square">
            <a:spAutoFit/>
          </a:bodyPr>
          <a:lstStyle/>
          <a:p>
            <a:r>
              <a:rPr lang="en-US" sz="4000" b="1" dirty="0">
                <a:latin typeface="Euclid Circular B" panose="020B0504000000000000" pitchFamily="34" charset="0"/>
                <a:ea typeface="Euclid Circular B" panose="020B0504000000000000" pitchFamily="34" charset="0"/>
                <a:cs typeface="+mj-cs"/>
              </a:rPr>
              <a:t>The Future of Jobs Report 2025</a:t>
            </a:r>
          </a:p>
        </p:txBody>
      </p:sp>
      <p:pic>
        <p:nvPicPr>
          <p:cNvPr id="4" name="Picture 3">
            <a:extLst>
              <a:ext uri="{FF2B5EF4-FFF2-40B4-BE49-F238E27FC236}">
                <a16:creationId xmlns:a16="http://schemas.microsoft.com/office/drawing/2014/main" id="{B4B4712E-4AB7-47B0-BE2E-F64622C5DAA9}"/>
              </a:ext>
            </a:extLst>
          </p:cNvPr>
          <p:cNvPicPr>
            <a:picLocks noChangeAspect="1"/>
          </p:cNvPicPr>
          <p:nvPr/>
        </p:nvPicPr>
        <p:blipFill>
          <a:blip r:embed="rId5"/>
          <a:stretch>
            <a:fillRect/>
          </a:stretch>
        </p:blipFill>
        <p:spPr>
          <a:xfrm>
            <a:off x="10256468" y="0"/>
            <a:ext cx="1847850" cy="1285875"/>
          </a:xfrm>
          <a:prstGeom prst="rect">
            <a:avLst/>
          </a:prstGeom>
        </p:spPr>
      </p:pic>
    </p:spTree>
    <p:extLst>
      <p:ext uri="{BB962C8B-B14F-4D97-AF65-F5344CB8AC3E}">
        <p14:creationId xmlns:p14="http://schemas.microsoft.com/office/powerpoint/2010/main" val="2662706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CF82B7-3A20-D420-FEAF-F5D49DAF0031}"/>
              </a:ext>
            </a:extLst>
          </p:cNvPr>
          <p:cNvSpPr txBox="1">
            <a:spLocks/>
          </p:cNvSpPr>
          <p:nvPr/>
        </p:nvSpPr>
        <p:spPr>
          <a:xfrm>
            <a:off x="306463" y="213004"/>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Lexend"/>
              </a:rPr>
              <a:t>AI Engineer Jobs</a:t>
            </a:r>
          </a:p>
        </p:txBody>
      </p:sp>
      <p:pic>
        <p:nvPicPr>
          <p:cNvPr id="3" name="Picture 2">
            <a:extLst>
              <a:ext uri="{FF2B5EF4-FFF2-40B4-BE49-F238E27FC236}">
                <a16:creationId xmlns:a16="http://schemas.microsoft.com/office/drawing/2014/main" id="{D543D47A-A4D1-4F1A-B06E-C009B01B4CA7}"/>
              </a:ext>
            </a:extLst>
          </p:cNvPr>
          <p:cNvPicPr>
            <a:picLocks noChangeAspect="1"/>
          </p:cNvPicPr>
          <p:nvPr/>
        </p:nvPicPr>
        <p:blipFill rotWithShape="1">
          <a:blip r:embed="rId2"/>
          <a:srcRect b="43434"/>
          <a:stretch/>
        </p:blipFill>
        <p:spPr>
          <a:xfrm>
            <a:off x="216409" y="973165"/>
            <a:ext cx="4680000" cy="4678370"/>
          </a:xfrm>
          <a:prstGeom prst="rect">
            <a:avLst/>
          </a:prstGeom>
        </p:spPr>
      </p:pic>
      <p:pic>
        <p:nvPicPr>
          <p:cNvPr id="7" name="Picture 6">
            <a:extLst>
              <a:ext uri="{FF2B5EF4-FFF2-40B4-BE49-F238E27FC236}">
                <a16:creationId xmlns:a16="http://schemas.microsoft.com/office/drawing/2014/main" id="{4A0A079B-8ACF-42EF-8C8A-0305DE1B46B1}"/>
              </a:ext>
            </a:extLst>
          </p:cNvPr>
          <p:cNvPicPr>
            <a:picLocks noChangeAspect="1"/>
          </p:cNvPicPr>
          <p:nvPr/>
        </p:nvPicPr>
        <p:blipFill rotWithShape="1">
          <a:blip r:embed="rId2"/>
          <a:srcRect t="55656"/>
          <a:stretch/>
        </p:blipFill>
        <p:spPr>
          <a:xfrm>
            <a:off x="6550814" y="776340"/>
            <a:ext cx="4680000" cy="3667509"/>
          </a:xfrm>
          <a:prstGeom prst="rect">
            <a:avLst/>
          </a:prstGeom>
        </p:spPr>
      </p:pic>
      <p:sp>
        <p:nvSpPr>
          <p:cNvPr id="5" name="Arrow: Right 4">
            <a:extLst>
              <a:ext uri="{FF2B5EF4-FFF2-40B4-BE49-F238E27FC236}">
                <a16:creationId xmlns:a16="http://schemas.microsoft.com/office/drawing/2014/main" id="{2D2F947F-A79A-C58B-005A-1E611153B2F7}"/>
              </a:ext>
            </a:extLst>
          </p:cNvPr>
          <p:cNvSpPr/>
          <p:nvPr/>
        </p:nvSpPr>
        <p:spPr>
          <a:xfrm flipH="1">
            <a:off x="3214569" y="776340"/>
            <a:ext cx="2426619" cy="14744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vert="horz" rtlCol="0" anchor="ctr"/>
          <a:lstStyle/>
          <a:p>
            <a:pPr algn="ctr"/>
            <a:r>
              <a:rPr lang="en-US" dirty="0"/>
              <a:t>Most Paid </a:t>
            </a:r>
            <a:endParaRPr lang="tr-TR" dirty="0"/>
          </a:p>
        </p:txBody>
      </p:sp>
    </p:spTree>
    <p:extLst>
      <p:ext uri="{BB962C8B-B14F-4D97-AF65-F5344CB8AC3E}">
        <p14:creationId xmlns:p14="http://schemas.microsoft.com/office/powerpoint/2010/main" val="3338652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71AF7-D19B-2D25-DAA4-C67475CC9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97D62-5B26-B577-DD24-7A59D6F66E2D}"/>
              </a:ext>
            </a:extLst>
          </p:cNvPr>
          <p:cNvSpPr>
            <a:spLocks noGrp="1"/>
          </p:cNvSpPr>
          <p:nvPr>
            <p:ph type="title"/>
          </p:nvPr>
        </p:nvSpPr>
        <p:spPr>
          <a:xfrm>
            <a:off x="0" y="1952091"/>
            <a:ext cx="12192000" cy="2835666"/>
          </a:xfrm>
        </p:spPr>
        <p:txBody>
          <a:bodyPr>
            <a:normAutofit/>
          </a:bodyPr>
          <a:lstStyle/>
          <a:p>
            <a:pPr algn="ctr"/>
            <a:r>
              <a:rPr lang="en-US" sz="6000" b="1" dirty="0">
                <a:latin typeface="Euclid Circular B" panose="020B0504000000000000" pitchFamily="34" charset="0"/>
                <a:ea typeface="Euclid Circular B" panose="020B0504000000000000" pitchFamily="34" charset="0"/>
              </a:rPr>
              <a:t>AI</a:t>
            </a:r>
            <a:r>
              <a:rPr lang="en-US" sz="6000" dirty="0">
                <a:latin typeface="Euclid Circular B" panose="020B0504000000000000" pitchFamily="34" charset="0"/>
                <a:ea typeface="Euclid Circular B" panose="020B0504000000000000" pitchFamily="34" charset="0"/>
              </a:rPr>
              <a:t> for </a:t>
            </a:r>
            <a:r>
              <a:rPr lang="en-US" sz="6000" b="1" dirty="0">
                <a:latin typeface="Euclid Circular B" panose="020B0504000000000000" pitchFamily="34" charset="0"/>
                <a:ea typeface="Euclid Circular B" panose="020B0504000000000000" pitchFamily="34" charset="0"/>
              </a:rPr>
              <a:t>Developers</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2780236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AD136-3D6D-E02B-9262-B14A4CDE10C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D28DCE2-B1B0-E9DA-D195-446C6CF3C98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2" name="Content Placeholder 2">
            <a:extLst>
              <a:ext uri="{FF2B5EF4-FFF2-40B4-BE49-F238E27FC236}">
                <a16:creationId xmlns:a16="http://schemas.microsoft.com/office/drawing/2014/main" id="{1CA8DDD8-17A2-4482-31D3-253CFC56C81A}"/>
              </a:ext>
            </a:extLst>
          </p:cNvPr>
          <p:cNvSpPr txBox="1">
            <a:spLocks/>
          </p:cNvSpPr>
          <p:nvPr/>
        </p:nvSpPr>
        <p:spPr>
          <a:xfrm>
            <a:off x="459827" y="184666"/>
            <a:ext cx="11272345" cy="6542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latin typeface="Euclid Circular B" panose="020B0504000000000000"/>
                <a:ea typeface="Euclid Circular B" panose="020B0504000000000000" pitchFamily="34" charset="0"/>
              </a:rPr>
              <a:t>How </a:t>
            </a:r>
            <a:r>
              <a:rPr lang="en-US" sz="4800" b="1" dirty="0">
                <a:latin typeface="Euclid Circular B" panose="020B0504000000000000"/>
                <a:ea typeface="Euclid Circular B" panose="020B0504000000000000" pitchFamily="34" charset="0"/>
              </a:rPr>
              <a:t>Developers</a:t>
            </a:r>
            <a:r>
              <a:rPr lang="en-US" sz="4800" dirty="0">
                <a:latin typeface="Euclid Circular B" panose="020B0504000000000000"/>
                <a:ea typeface="Euclid Circular B" panose="020B0504000000000000" pitchFamily="34" charset="0"/>
              </a:rPr>
              <a:t> Can Use </a:t>
            </a:r>
            <a:r>
              <a:rPr lang="en-US" sz="4800" b="1" dirty="0">
                <a:latin typeface="Euclid Circular B" panose="020B0504000000000000"/>
                <a:ea typeface="Euclid Circular B" panose="020B0504000000000000" pitchFamily="34" charset="0"/>
              </a:rPr>
              <a:t>AI </a:t>
            </a:r>
            <a:r>
              <a:rPr lang="en-US" sz="4800" dirty="0">
                <a:latin typeface="Euclid Circular B" panose="020B0504000000000000"/>
                <a:ea typeface="Euclid Circular B" panose="020B0504000000000000" pitchFamily="34" charset="0"/>
              </a:rPr>
              <a:t>?</a:t>
            </a:r>
          </a:p>
        </p:txBody>
      </p:sp>
      <p:pic>
        <p:nvPicPr>
          <p:cNvPr id="8" name="Picture 7">
            <a:extLst>
              <a:ext uri="{FF2B5EF4-FFF2-40B4-BE49-F238E27FC236}">
                <a16:creationId xmlns:a16="http://schemas.microsoft.com/office/drawing/2014/main" id="{EAC29676-BD08-A8C6-68AC-915A93FBC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08993"/>
            <a:ext cx="12192000" cy="5392873"/>
          </a:xfrm>
          <a:prstGeom prst="rect">
            <a:avLst/>
          </a:prstGeom>
        </p:spPr>
      </p:pic>
    </p:spTree>
    <p:extLst>
      <p:ext uri="{BB962C8B-B14F-4D97-AF65-F5344CB8AC3E}">
        <p14:creationId xmlns:p14="http://schemas.microsoft.com/office/powerpoint/2010/main" val="2641812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D19D-1976-123D-851E-7D7E65EE34C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AD243AA-4822-F7E9-F272-C84E5BDEAB44}"/>
              </a:ext>
            </a:extLst>
          </p:cNvPr>
          <p:cNvSpPr>
            <a:spLocks noGrp="1"/>
          </p:cNvSpPr>
          <p:nvPr>
            <p:ph idx="1"/>
          </p:nvPr>
        </p:nvSpPr>
        <p:spPr>
          <a:xfrm>
            <a:off x="488731" y="622710"/>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AI</a:t>
            </a:r>
            <a:r>
              <a:rPr lang="it-IT" sz="4800" dirty="0">
                <a:latin typeface="Euclid Circular B" panose="020B0504000000000000"/>
                <a:ea typeface="Euclid Circular B" panose="020B0504000000000000" pitchFamily="34" charset="0"/>
              </a:rPr>
              <a:t> for </a:t>
            </a:r>
            <a:r>
              <a:rPr lang="it-IT" sz="4800" b="1" dirty="0">
                <a:latin typeface="Euclid Circular B" panose="020B0504000000000000"/>
                <a:ea typeface="Euclid Circular B" panose="020B0504000000000000" pitchFamily="34" charset="0"/>
              </a:rPr>
              <a:t>.NET Developers</a:t>
            </a:r>
            <a:endParaRPr lang="it-IT" sz="4800" dirty="0">
              <a:latin typeface="Euclid Circular B" panose="020B0504000000000000"/>
              <a:ea typeface="Euclid Circular B" panose="020B0504000000000000" pitchFamily="34" charset="0"/>
            </a:endParaRPr>
          </a:p>
        </p:txBody>
      </p:sp>
      <p:pic>
        <p:nvPicPr>
          <p:cNvPr id="11" name="Picture 10">
            <a:extLst>
              <a:ext uri="{FF2B5EF4-FFF2-40B4-BE49-F238E27FC236}">
                <a16:creationId xmlns:a16="http://schemas.microsoft.com/office/drawing/2014/main" id="{2FA0CC1D-86E7-73D7-D9BC-B0ED08530EFA}"/>
              </a:ext>
            </a:extLst>
          </p:cNvPr>
          <p:cNvPicPr>
            <a:picLocks noChangeAspect="1"/>
          </p:cNvPicPr>
          <p:nvPr/>
        </p:nvPicPr>
        <p:blipFill>
          <a:blip r:embed="rId3"/>
          <a:stretch>
            <a:fillRect/>
          </a:stretch>
        </p:blipFill>
        <p:spPr>
          <a:xfrm>
            <a:off x="488731" y="1598634"/>
            <a:ext cx="10335202" cy="20589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2135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38DD4A-5013-47D5-AF7A-97D6840C2738}"/>
              </a:ext>
            </a:extLst>
          </p:cNvPr>
          <p:cNvSpPr txBox="1"/>
          <p:nvPr/>
        </p:nvSpPr>
        <p:spPr>
          <a:xfrm>
            <a:off x="7982465" y="770379"/>
            <a:ext cx="4209535" cy="3631763"/>
          </a:xfrm>
          <a:prstGeom prst="rect">
            <a:avLst/>
          </a:prstGeom>
          <a:noFill/>
        </p:spPr>
        <p:txBody>
          <a:bodyPr wrap="square">
            <a:spAutoFit/>
          </a:bodyPr>
          <a:lstStyle/>
          <a:p>
            <a:pPr marL="285750" indent="-285750">
              <a:buFont typeface="Arial" panose="020B0604020202020204" pitchFamily="34" charset="0"/>
              <a:buChar char="•"/>
            </a:pPr>
            <a:r>
              <a:rPr lang="en-US" sz="3200" dirty="0" err="1">
                <a:latin typeface="Euclid Circular B" panose="020B0504000000000000" pitchFamily="34" charset="0"/>
                <a:ea typeface="Euclid Circular B" panose="020B0504000000000000" pitchFamily="34" charset="0"/>
                <a:cs typeface="+mj-cs"/>
                <a:hlinkClick r:id="rId3">
                  <a:extLst>
                    <a:ext uri="{A12FA001-AC4F-418D-AE19-62706E023703}">
                      <ahyp:hlinkClr xmlns:ahyp="http://schemas.microsoft.com/office/drawing/2018/hyperlinkcolor" val="tx"/>
                    </a:ext>
                  </a:extLst>
                </a:hlinkClick>
              </a:rPr>
              <a:t>Ollama</a:t>
            </a:r>
            <a:r>
              <a:rPr lang="en-US" sz="3200" dirty="0">
                <a:latin typeface="Euclid Circular B" panose="020B0504000000000000" pitchFamily="34" charset="0"/>
                <a:ea typeface="Euclid Circular B" panose="020B0504000000000000" pitchFamily="34" charset="0"/>
                <a:cs typeface="+mj-cs"/>
              </a:rPr>
              <a:t> —</a:t>
            </a:r>
            <a:r>
              <a:rPr lang="en-US" sz="2000" dirty="0">
                <a:latin typeface="Euclid Circular B" panose="020B0504000000000000" pitchFamily="34" charset="0"/>
                <a:ea typeface="Euclid Circular B" panose="020B0504000000000000" pitchFamily="34" charset="0"/>
                <a:cs typeface="+mj-cs"/>
              </a:rPr>
              <a:t>Ease of Use, Lightweight, Not ideal for large-scale production workloads, less control over optimization and scaling</a:t>
            </a:r>
            <a:endParaRPr lang="en-US" sz="3200" dirty="0">
              <a:latin typeface="Euclid Circular B" panose="020B0504000000000000" pitchFamily="34" charset="0"/>
              <a:ea typeface="Euclid Circular B" panose="020B0504000000000000" pitchFamily="34" charset="0"/>
              <a:cs typeface="+mj-cs"/>
            </a:endParaRPr>
          </a:p>
          <a:p>
            <a:pPr marL="285750" indent="-285750">
              <a:buFont typeface="Arial" panose="020B0604020202020204" pitchFamily="34" charset="0"/>
              <a:buChar char="•"/>
            </a:pPr>
            <a:r>
              <a:rPr lang="en-US" sz="3200" dirty="0">
                <a:latin typeface="Euclid Circular B" panose="020B0504000000000000" pitchFamily="34" charset="0"/>
                <a:ea typeface="Euclid Circular B" panose="020B0504000000000000" pitchFamily="34" charset="0"/>
                <a:cs typeface="+mj-cs"/>
                <a:hlinkClick r:id="rId4">
                  <a:extLst>
                    <a:ext uri="{A12FA001-AC4F-418D-AE19-62706E023703}">
                      <ahyp:hlinkClr xmlns:ahyp="http://schemas.microsoft.com/office/drawing/2018/hyperlinkcolor" val="tx"/>
                    </a:ext>
                  </a:extLst>
                </a:hlinkClick>
              </a:rPr>
              <a:t>LM Studio</a:t>
            </a:r>
            <a:endParaRPr lang="en-US" sz="3200" dirty="0">
              <a:latin typeface="Euclid Circular B" panose="020B0504000000000000" pitchFamily="34" charset="0"/>
              <a:ea typeface="Euclid Circular B" panose="020B0504000000000000" pitchFamily="34" charset="0"/>
              <a:cs typeface="+mj-cs"/>
            </a:endParaRPr>
          </a:p>
          <a:p>
            <a:pPr marL="285750" indent="-285750">
              <a:buFont typeface="Arial" panose="020B0604020202020204" pitchFamily="34" charset="0"/>
              <a:buChar char="•"/>
            </a:pPr>
            <a:r>
              <a:rPr lang="en-US" sz="3200" dirty="0" err="1">
                <a:latin typeface="Euclid Circular B" panose="020B0504000000000000" pitchFamily="34" charset="0"/>
                <a:ea typeface="Euclid Circular B" panose="020B0504000000000000" pitchFamily="34" charset="0"/>
                <a:cs typeface="+mj-cs"/>
                <a:hlinkClick r:id="rId5">
                  <a:extLst>
                    <a:ext uri="{A12FA001-AC4F-418D-AE19-62706E023703}">
                      <ahyp:hlinkClr xmlns:ahyp="http://schemas.microsoft.com/office/drawing/2018/hyperlinkcolor" val="tx"/>
                    </a:ext>
                  </a:extLst>
                </a:hlinkClick>
              </a:rPr>
              <a:t>vLLM</a:t>
            </a:r>
            <a:r>
              <a:rPr lang="en-US" sz="3200" dirty="0">
                <a:latin typeface="Euclid Circular B" panose="020B0504000000000000" pitchFamily="34" charset="0"/>
                <a:ea typeface="Euclid Circular B" panose="020B0504000000000000" pitchFamily="34" charset="0"/>
                <a:cs typeface="+mj-cs"/>
              </a:rPr>
              <a:t> : </a:t>
            </a:r>
            <a:r>
              <a:rPr lang="en-US" dirty="0">
                <a:latin typeface="Euclid Circular B" panose="020B0504000000000000" pitchFamily="34" charset="0"/>
                <a:ea typeface="Euclid Circular B" panose="020B0504000000000000" pitchFamily="34" charset="0"/>
                <a:cs typeface="+mj-cs"/>
              </a:rPr>
              <a:t>High-Performance LLM Inference Engine, Multi-GPU &amp; Distributed Inference, Flexibility, Integration</a:t>
            </a:r>
            <a:endParaRPr lang="en-US" sz="3200" dirty="0">
              <a:latin typeface="Euclid Circular B" panose="020B0504000000000000" pitchFamily="34" charset="0"/>
              <a:ea typeface="Euclid Circular B" panose="020B0504000000000000" pitchFamily="34" charset="0"/>
              <a:cs typeface="+mj-cs"/>
            </a:endParaRPr>
          </a:p>
        </p:txBody>
      </p:sp>
      <p:sp>
        <p:nvSpPr>
          <p:cNvPr id="6" name="Content Placeholder 2">
            <a:extLst>
              <a:ext uri="{FF2B5EF4-FFF2-40B4-BE49-F238E27FC236}">
                <a16:creationId xmlns:a16="http://schemas.microsoft.com/office/drawing/2014/main" id="{F6D347B9-E3A2-490A-9AC5-273D23907653}"/>
              </a:ext>
            </a:extLst>
          </p:cNvPr>
          <p:cNvSpPr>
            <a:spLocks noGrp="1"/>
          </p:cNvSpPr>
          <p:nvPr>
            <p:ph idx="1"/>
          </p:nvPr>
        </p:nvSpPr>
        <p:spPr>
          <a:xfrm>
            <a:off x="459827" y="116083"/>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Local LLM Runtimes</a:t>
            </a:r>
            <a:endParaRPr lang="it-IT" sz="4800" dirty="0">
              <a:latin typeface="Euclid Circular B" panose="020B0504000000000000"/>
              <a:ea typeface="Euclid Circular B" panose="020B0504000000000000" pitchFamily="34" charset="0"/>
            </a:endParaRPr>
          </a:p>
        </p:txBody>
      </p:sp>
      <p:pic>
        <p:nvPicPr>
          <p:cNvPr id="4" name="Picture 3">
            <a:extLst>
              <a:ext uri="{FF2B5EF4-FFF2-40B4-BE49-F238E27FC236}">
                <a16:creationId xmlns:a16="http://schemas.microsoft.com/office/drawing/2014/main" id="{DB0F6117-F332-421C-A919-9BA8F6CFBDB6}"/>
              </a:ext>
            </a:extLst>
          </p:cNvPr>
          <p:cNvPicPr>
            <a:picLocks noChangeAspect="1"/>
          </p:cNvPicPr>
          <p:nvPr/>
        </p:nvPicPr>
        <p:blipFill>
          <a:blip r:embed="rId6"/>
          <a:stretch>
            <a:fillRect/>
          </a:stretch>
        </p:blipFill>
        <p:spPr>
          <a:xfrm>
            <a:off x="278666" y="770379"/>
            <a:ext cx="7553995" cy="5971537"/>
          </a:xfrm>
          <a:prstGeom prst="rect">
            <a:avLst/>
          </a:prstGeom>
        </p:spPr>
      </p:pic>
    </p:spTree>
    <p:extLst>
      <p:ext uri="{BB962C8B-B14F-4D97-AF65-F5344CB8AC3E}">
        <p14:creationId xmlns:p14="http://schemas.microsoft.com/office/powerpoint/2010/main" val="3972881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2845EDE-D979-86D6-2674-7B9129E7D4A8}"/>
              </a:ext>
            </a:extLst>
          </p:cNvPr>
          <p:cNvPicPr>
            <a:picLocks noChangeAspect="1"/>
          </p:cNvPicPr>
          <p:nvPr/>
        </p:nvPicPr>
        <p:blipFill>
          <a:blip r:embed="rId3"/>
          <a:stretch>
            <a:fillRect/>
          </a:stretch>
        </p:blipFill>
        <p:spPr>
          <a:xfrm>
            <a:off x="4228000" y="3762884"/>
            <a:ext cx="3944947" cy="2807607"/>
          </a:xfrm>
          <a:prstGeom prst="rect">
            <a:avLst/>
          </a:prstGeom>
        </p:spPr>
      </p:pic>
      <p:sp>
        <p:nvSpPr>
          <p:cNvPr id="7" name="Rectangle 6">
            <a:extLst>
              <a:ext uri="{FF2B5EF4-FFF2-40B4-BE49-F238E27FC236}">
                <a16:creationId xmlns:a16="http://schemas.microsoft.com/office/drawing/2014/main" id="{8A89660D-6182-36DA-A7D7-66441B3C5659}"/>
              </a:ext>
            </a:extLst>
          </p:cNvPr>
          <p:cNvSpPr/>
          <p:nvPr/>
        </p:nvSpPr>
        <p:spPr>
          <a:xfrm>
            <a:off x="7745262" y="509288"/>
            <a:ext cx="4054256" cy="5837129"/>
          </a:xfrm>
          <a:prstGeom prst="rect">
            <a:avLst/>
          </a:prstGeom>
          <a:solidFill>
            <a:srgbClr val="ED7D31">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Euclid Circular B" panose="020B0504000000000000"/>
              </a:rPr>
              <a:t>RAG </a:t>
            </a:r>
          </a:p>
          <a:p>
            <a:endParaRPr lang="en-US" sz="3600" dirty="0">
              <a:solidFill>
                <a:schemeClr val="tx1"/>
              </a:solidFill>
              <a:latin typeface="Euclid Circular B" panose="020B0504000000000000"/>
            </a:endParaRPr>
          </a:p>
          <a:p>
            <a:pPr lvl="1"/>
            <a:endParaRPr lang="en-US"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Retrieves external </a:t>
            </a:r>
            <a:r>
              <a:rPr lang="en-US" sz="2500" dirty="0">
                <a:solidFill>
                  <a:schemeClr val="tx1"/>
                </a:solidFill>
              </a:rPr>
              <a:t>data</a:t>
            </a:r>
            <a:r>
              <a:rPr lang="tr-TR" sz="2500" dirty="0">
                <a:solidFill>
                  <a:schemeClr val="tx1"/>
                </a:solidFill>
              </a:rPr>
              <a:t> </a:t>
            </a:r>
            <a:r>
              <a:rPr lang="tr-TR" sz="2500" b="1" dirty="0">
                <a:solidFill>
                  <a:schemeClr val="tx1"/>
                </a:solidFill>
              </a:rPr>
              <a:t>dynamically</a:t>
            </a:r>
            <a:endParaRPr lang="en-US" sz="2500" b="1"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No retrainin</a:t>
            </a:r>
            <a:r>
              <a:rPr lang="en-US" sz="2500" dirty="0">
                <a:solidFill>
                  <a:schemeClr val="tx1"/>
                </a:solidFill>
              </a:rPr>
              <a:t>!</a:t>
            </a:r>
            <a:r>
              <a:rPr lang="tr-TR" sz="2500" dirty="0">
                <a:solidFill>
                  <a:schemeClr val="tx1"/>
                </a:solidFill>
              </a:rPr>
              <a:t> </a:t>
            </a:r>
            <a:br>
              <a:rPr lang="en-US" sz="2500" dirty="0">
                <a:solidFill>
                  <a:schemeClr val="tx1"/>
                </a:solidFill>
              </a:rPr>
            </a:br>
            <a:r>
              <a:rPr lang="en-US" sz="2500" dirty="0">
                <a:solidFill>
                  <a:schemeClr val="tx1"/>
                </a:solidFill>
              </a:rPr>
              <a:t>U</a:t>
            </a:r>
            <a:r>
              <a:rPr lang="tr-TR" sz="2500" dirty="0">
                <a:solidFill>
                  <a:schemeClr val="tx1"/>
                </a:solidFill>
              </a:rPr>
              <a:t>ses </a:t>
            </a:r>
            <a:r>
              <a:rPr lang="tr-TR" sz="2500" b="1" dirty="0">
                <a:solidFill>
                  <a:schemeClr val="tx1"/>
                </a:solidFill>
              </a:rPr>
              <a:t>up-to-date</a:t>
            </a:r>
            <a:r>
              <a:rPr lang="tr-TR" sz="2500" dirty="0">
                <a:solidFill>
                  <a:schemeClr val="tx1"/>
                </a:solidFill>
              </a:rPr>
              <a:t> </a:t>
            </a:r>
            <a:r>
              <a:rPr lang="en-US" sz="2500" dirty="0">
                <a:solidFill>
                  <a:schemeClr val="tx1"/>
                </a:solidFill>
              </a:rPr>
              <a:t>data</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Best for </a:t>
            </a:r>
            <a:r>
              <a:rPr lang="tr-TR" sz="2500" b="1" dirty="0">
                <a:solidFill>
                  <a:schemeClr val="tx1"/>
                </a:solidFill>
              </a:rPr>
              <a:t>dynamic data</a:t>
            </a:r>
            <a:r>
              <a:rPr lang="en-US" sz="2500" dirty="0">
                <a:solidFill>
                  <a:schemeClr val="tx1"/>
                </a:solidFill>
              </a:rPr>
              <a:t>, </a:t>
            </a:r>
            <a:br>
              <a:rPr lang="en-US" sz="2500" dirty="0">
                <a:solidFill>
                  <a:schemeClr val="tx1"/>
                </a:solidFill>
              </a:rPr>
            </a:br>
            <a:r>
              <a:rPr lang="en-US" sz="2500" dirty="0" err="1">
                <a:solidFill>
                  <a:schemeClr val="tx1"/>
                </a:solidFill>
              </a:rPr>
              <a:t>Eg</a:t>
            </a:r>
            <a:r>
              <a:rPr lang="en-US" sz="2500" dirty="0">
                <a:solidFill>
                  <a:schemeClr val="tx1"/>
                </a:solidFill>
              </a:rPr>
              <a:t>:</a:t>
            </a:r>
            <a:r>
              <a:rPr lang="tr-TR" sz="2500" dirty="0">
                <a:solidFill>
                  <a:schemeClr val="tx1"/>
                </a:solidFill>
              </a:rPr>
              <a:t> support chatbots</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b="1" dirty="0">
                <a:solidFill>
                  <a:schemeClr val="tx1"/>
                </a:solidFill>
              </a:rPr>
              <a:t>Slower</a:t>
            </a:r>
            <a:r>
              <a:rPr lang="tr-TR" sz="2500" dirty="0">
                <a:solidFill>
                  <a:schemeClr val="tx1"/>
                </a:solidFill>
              </a:rPr>
              <a:t> inference due to retrieval step</a:t>
            </a:r>
            <a:endParaRPr lang="en-US" sz="2500" dirty="0">
              <a:solidFill>
                <a:schemeClr val="tx1"/>
              </a:solidFill>
              <a:latin typeface="Euclid Circular B" panose="020B0504000000000000"/>
            </a:endParaRPr>
          </a:p>
          <a:p>
            <a:pPr algn="ctr"/>
            <a:endParaRPr lang="tr-TR" dirty="0"/>
          </a:p>
        </p:txBody>
      </p:sp>
      <p:sp>
        <p:nvSpPr>
          <p:cNvPr id="8" name="Rectangle 7">
            <a:extLst>
              <a:ext uri="{FF2B5EF4-FFF2-40B4-BE49-F238E27FC236}">
                <a16:creationId xmlns:a16="http://schemas.microsoft.com/office/drawing/2014/main" id="{6898B308-8D65-DED9-4853-E535E65C684A}"/>
              </a:ext>
            </a:extLst>
          </p:cNvPr>
          <p:cNvSpPr/>
          <p:nvPr/>
        </p:nvSpPr>
        <p:spPr>
          <a:xfrm>
            <a:off x="259557" y="513567"/>
            <a:ext cx="4387599" cy="5837129"/>
          </a:xfrm>
          <a:prstGeom prst="rect">
            <a:avLst/>
          </a:prstGeom>
          <a:solidFill>
            <a:srgbClr val="4472C4">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Euclid Circular B" panose="020B0504000000000000"/>
              </a:rPr>
              <a:t>FINE-TUNING </a:t>
            </a:r>
            <a:endParaRPr lang="en-US" sz="3600" dirty="0">
              <a:solidFill>
                <a:schemeClr val="tx1"/>
              </a:solidFill>
              <a:latin typeface="Euclid Circular B" panose="020B0504000000000000"/>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285750" indent="-285750">
              <a:buFont typeface="Arial" panose="020B0604020202020204" pitchFamily="34" charset="0"/>
              <a:buChar char="•"/>
            </a:pPr>
            <a:r>
              <a:rPr lang="tr-TR" sz="2500" b="1" dirty="0">
                <a:solidFill>
                  <a:schemeClr val="tx1"/>
                </a:solidFill>
              </a:rPr>
              <a:t>Customizes model</a:t>
            </a:r>
            <a:r>
              <a:rPr lang="tr-TR" sz="2500" dirty="0">
                <a:solidFill>
                  <a:schemeClr val="tx1"/>
                </a:solidFill>
              </a:rPr>
              <a:t> responses through additional training</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b="1" dirty="0">
                <a:solidFill>
                  <a:schemeClr val="tx1"/>
                </a:solidFill>
              </a:rPr>
              <a:t>Faster inference</a:t>
            </a:r>
            <a:r>
              <a:rPr lang="tr-TR" sz="2500" dirty="0">
                <a:solidFill>
                  <a:schemeClr val="tx1"/>
                </a:solidFill>
              </a:rPr>
              <a:t>, no need for external lookups.</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Best for </a:t>
            </a:r>
            <a:r>
              <a:rPr lang="en-US" sz="2500" b="1" dirty="0">
                <a:solidFill>
                  <a:schemeClr val="tx1"/>
                </a:solidFill>
              </a:rPr>
              <a:t>constant</a:t>
            </a:r>
            <a:r>
              <a:rPr lang="tr-TR" sz="2500" b="1" dirty="0">
                <a:solidFill>
                  <a:schemeClr val="tx1"/>
                </a:solidFill>
              </a:rPr>
              <a:t> domains</a:t>
            </a:r>
            <a:r>
              <a:rPr lang="tr-TR" sz="2500" dirty="0">
                <a:solidFill>
                  <a:schemeClr val="tx1"/>
                </a:solidFill>
              </a:rPr>
              <a:t> </a:t>
            </a:r>
            <a:r>
              <a:rPr lang="en-US" sz="2500" dirty="0">
                <a:solidFill>
                  <a:schemeClr val="tx1"/>
                </a:solidFill>
              </a:rPr>
              <a:t>E</a:t>
            </a:r>
            <a:r>
              <a:rPr lang="tr-TR" sz="2500" dirty="0">
                <a:solidFill>
                  <a:schemeClr val="tx1"/>
                </a:solidFill>
              </a:rPr>
              <a:t>g</a:t>
            </a:r>
            <a:r>
              <a:rPr lang="en-US" sz="2500" dirty="0">
                <a:solidFill>
                  <a:schemeClr val="tx1"/>
                </a:solidFill>
              </a:rPr>
              <a:t>:</a:t>
            </a:r>
            <a:r>
              <a:rPr lang="tr-TR" sz="2500" dirty="0">
                <a:solidFill>
                  <a:schemeClr val="tx1"/>
                </a:solidFill>
              </a:rPr>
              <a:t> legal, </a:t>
            </a:r>
            <a:r>
              <a:rPr lang="en-US" sz="2500" dirty="0">
                <a:solidFill>
                  <a:schemeClr val="tx1"/>
                </a:solidFill>
              </a:rPr>
              <a:t>religion info</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Requires costly </a:t>
            </a:r>
            <a:r>
              <a:rPr lang="tr-TR" sz="2500" b="1" dirty="0">
                <a:solidFill>
                  <a:schemeClr val="tx1"/>
                </a:solidFill>
              </a:rPr>
              <a:t>retraining</a:t>
            </a:r>
            <a:r>
              <a:rPr lang="tr-TR" sz="2500" dirty="0">
                <a:solidFill>
                  <a:schemeClr val="tx1"/>
                </a:solidFill>
              </a:rPr>
              <a:t> for updates.</a:t>
            </a:r>
            <a:endParaRPr lang="en-US" sz="2500" dirty="0">
              <a:solidFill>
                <a:schemeClr val="tx1"/>
              </a:solidFill>
            </a:endParaRPr>
          </a:p>
          <a:p>
            <a:pPr algn="ctr"/>
            <a:endParaRPr lang="tr-TR" dirty="0">
              <a:solidFill>
                <a:schemeClr val="tx1"/>
              </a:solidFill>
            </a:endParaRPr>
          </a:p>
          <a:p>
            <a:pPr algn="ctr"/>
            <a:endParaRPr lang="tr-TR" dirty="0">
              <a:solidFill>
                <a:schemeClr val="tx1"/>
              </a:solidFill>
            </a:endParaRPr>
          </a:p>
        </p:txBody>
      </p:sp>
      <p:pic>
        <p:nvPicPr>
          <p:cNvPr id="10" name="Picture 9">
            <a:extLst>
              <a:ext uri="{FF2B5EF4-FFF2-40B4-BE49-F238E27FC236}">
                <a16:creationId xmlns:a16="http://schemas.microsoft.com/office/drawing/2014/main" id="{15F62CFC-1EB5-F8B5-C912-C3505FD92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629" y="2046897"/>
            <a:ext cx="615160" cy="527280"/>
          </a:xfrm>
          <a:prstGeom prst="rect">
            <a:avLst/>
          </a:prstGeom>
        </p:spPr>
      </p:pic>
      <p:pic>
        <p:nvPicPr>
          <p:cNvPr id="16" name="Picture 15">
            <a:extLst>
              <a:ext uri="{FF2B5EF4-FFF2-40B4-BE49-F238E27FC236}">
                <a16:creationId xmlns:a16="http://schemas.microsoft.com/office/drawing/2014/main" id="{5AA98B9B-C9D9-EEA2-1221-0AC2576130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8166" y="280059"/>
            <a:ext cx="1491265" cy="1106265"/>
          </a:xfrm>
          <a:prstGeom prst="rect">
            <a:avLst/>
          </a:prstGeom>
        </p:spPr>
      </p:pic>
      <p:pic>
        <p:nvPicPr>
          <p:cNvPr id="18" name="Picture 17">
            <a:extLst>
              <a:ext uri="{FF2B5EF4-FFF2-40B4-BE49-F238E27FC236}">
                <a16:creationId xmlns:a16="http://schemas.microsoft.com/office/drawing/2014/main" id="{826D8666-81F7-E309-D7CC-4302412830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0696262" y="211244"/>
            <a:ext cx="1495924" cy="1495924"/>
          </a:xfrm>
          <a:prstGeom prst="rect">
            <a:avLst/>
          </a:prstGeom>
        </p:spPr>
      </p:pic>
    </p:spTree>
    <p:extLst>
      <p:ext uri="{BB962C8B-B14F-4D97-AF65-F5344CB8AC3E}">
        <p14:creationId xmlns:p14="http://schemas.microsoft.com/office/powerpoint/2010/main" val="3843103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822127-80A7-D856-D4BA-5E99D922B442}"/>
              </a:ext>
            </a:extLst>
          </p:cNvPr>
          <p:cNvGrpSpPr/>
          <p:nvPr/>
        </p:nvGrpSpPr>
        <p:grpSpPr>
          <a:xfrm>
            <a:off x="6053788" y="664121"/>
            <a:ext cx="6138212" cy="5707730"/>
            <a:chOff x="5833658" y="810585"/>
            <a:chExt cx="6138212" cy="5707730"/>
          </a:xfrm>
        </p:grpSpPr>
        <p:grpSp>
          <p:nvGrpSpPr>
            <p:cNvPr id="62" name="Group 61">
              <a:extLst>
                <a:ext uri="{FF2B5EF4-FFF2-40B4-BE49-F238E27FC236}">
                  <a16:creationId xmlns:a16="http://schemas.microsoft.com/office/drawing/2014/main" id="{AEE4F53F-7FA1-4482-8677-5A91BBAFD3E5}"/>
                </a:ext>
              </a:extLst>
            </p:cNvPr>
            <p:cNvGrpSpPr/>
            <p:nvPr/>
          </p:nvGrpSpPr>
          <p:grpSpPr>
            <a:xfrm>
              <a:off x="5908002" y="5510315"/>
              <a:ext cx="6042936" cy="1008000"/>
              <a:chOff x="6518162" y="2268382"/>
              <a:chExt cx="6042936" cy="986602"/>
            </a:xfrm>
          </p:grpSpPr>
          <p:pic>
            <p:nvPicPr>
              <p:cNvPr id="61" name="Picture 60">
                <a:extLst>
                  <a:ext uri="{FF2B5EF4-FFF2-40B4-BE49-F238E27FC236}">
                    <a16:creationId xmlns:a16="http://schemas.microsoft.com/office/drawing/2014/main" id="{7B882E83-B009-4995-A503-5074F2254E7E}"/>
                  </a:ext>
                </a:extLst>
              </p:cNvPr>
              <p:cNvPicPr>
                <a:picLocks noChangeAspect="1"/>
              </p:cNvPicPr>
              <p:nvPr/>
            </p:nvPicPr>
            <p:blipFill>
              <a:blip r:embed="rId3"/>
              <a:stretch>
                <a:fillRect/>
              </a:stretch>
            </p:blipFill>
            <p:spPr>
              <a:xfrm>
                <a:off x="6518162" y="2268382"/>
                <a:ext cx="6042936" cy="986602"/>
              </a:xfrm>
              <a:prstGeom prst="rect">
                <a:avLst/>
              </a:prstGeom>
            </p:spPr>
          </p:pic>
          <p:sp>
            <p:nvSpPr>
              <p:cNvPr id="63" name="TextBox 62">
                <a:extLst>
                  <a:ext uri="{FF2B5EF4-FFF2-40B4-BE49-F238E27FC236}">
                    <a16:creationId xmlns:a16="http://schemas.microsoft.com/office/drawing/2014/main" id="{DD1E4158-CA8A-45D4-A014-4D9815481E55}"/>
                  </a:ext>
                </a:extLst>
              </p:cNvPr>
              <p:cNvSpPr txBox="1"/>
              <p:nvPr/>
            </p:nvSpPr>
            <p:spPr>
              <a:xfrm>
                <a:off x="6759707" y="2584174"/>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2018</a:t>
                </a:r>
                <a:endParaRPr lang="en-US" sz="2800" dirty="0"/>
              </a:p>
            </p:txBody>
          </p:sp>
        </p:grpSp>
        <p:grpSp>
          <p:nvGrpSpPr>
            <p:cNvPr id="58" name="Group 57">
              <a:extLst>
                <a:ext uri="{FF2B5EF4-FFF2-40B4-BE49-F238E27FC236}">
                  <a16:creationId xmlns:a16="http://schemas.microsoft.com/office/drawing/2014/main" id="{0B5A18A0-1707-4CD7-A261-3AA457B34E96}"/>
                </a:ext>
              </a:extLst>
            </p:cNvPr>
            <p:cNvGrpSpPr/>
            <p:nvPr/>
          </p:nvGrpSpPr>
          <p:grpSpPr>
            <a:xfrm>
              <a:off x="5962992" y="4818724"/>
              <a:ext cx="5932957" cy="1008000"/>
              <a:chOff x="6608642" y="1340899"/>
              <a:chExt cx="5932957" cy="1008000"/>
            </a:xfrm>
          </p:grpSpPr>
          <p:pic>
            <p:nvPicPr>
              <p:cNvPr id="57" name="Picture 56">
                <a:extLst>
                  <a:ext uri="{FF2B5EF4-FFF2-40B4-BE49-F238E27FC236}">
                    <a16:creationId xmlns:a16="http://schemas.microsoft.com/office/drawing/2014/main" id="{339B9593-6A1A-42C9-9B19-5D7C5B3C8CB1}"/>
                  </a:ext>
                </a:extLst>
              </p:cNvPr>
              <p:cNvPicPr>
                <a:picLocks noChangeAspect="1"/>
              </p:cNvPicPr>
              <p:nvPr/>
            </p:nvPicPr>
            <p:blipFill>
              <a:blip r:embed="rId4"/>
              <a:stretch>
                <a:fillRect/>
              </a:stretch>
            </p:blipFill>
            <p:spPr>
              <a:xfrm>
                <a:off x="6608642" y="1340899"/>
                <a:ext cx="5932957" cy="1008000"/>
              </a:xfrm>
              <a:prstGeom prst="rect">
                <a:avLst/>
              </a:prstGeom>
            </p:spPr>
          </p:pic>
          <p:sp>
            <p:nvSpPr>
              <p:cNvPr id="59" name="TextBox 58">
                <a:extLst>
                  <a:ext uri="{FF2B5EF4-FFF2-40B4-BE49-F238E27FC236}">
                    <a16:creationId xmlns:a16="http://schemas.microsoft.com/office/drawing/2014/main" id="{1B2D33A4-7A23-44C9-AB99-A958DC61D1C9}"/>
                  </a:ext>
                </a:extLst>
              </p:cNvPr>
              <p:cNvSpPr txBox="1"/>
              <p:nvPr/>
            </p:nvSpPr>
            <p:spPr>
              <a:xfrm>
                <a:off x="6809866" y="1656930"/>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2019</a:t>
                </a:r>
                <a:endParaRPr lang="en-US" sz="2800" dirty="0"/>
              </a:p>
            </p:txBody>
          </p:sp>
        </p:grpSp>
        <p:grpSp>
          <p:nvGrpSpPr>
            <p:cNvPr id="53" name="Group 52">
              <a:extLst>
                <a:ext uri="{FF2B5EF4-FFF2-40B4-BE49-F238E27FC236}">
                  <a16:creationId xmlns:a16="http://schemas.microsoft.com/office/drawing/2014/main" id="{378EFF4E-6F91-4E53-BA47-E790D03F9438}"/>
                </a:ext>
              </a:extLst>
            </p:cNvPr>
            <p:cNvGrpSpPr/>
            <p:nvPr/>
          </p:nvGrpSpPr>
          <p:grpSpPr>
            <a:xfrm>
              <a:off x="5861964" y="4002990"/>
              <a:ext cx="6109906" cy="1085474"/>
              <a:chOff x="5848530" y="5584718"/>
              <a:chExt cx="5982616" cy="1008000"/>
            </a:xfrm>
          </p:grpSpPr>
          <p:pic>
            <p:nvPicPr>
              <p:cNvPr id="37" name="Picture 36">
                <a:extLst>
                  <a:ext uri="{FF2B5EF4-FFF2-40B4-BE49-F238E27FC236}">
                    <a16:creationId xmlns:a16="http://schemas.microsoft.com/office/drawing/2014/main" id="{5DC9B090-A9AA-401D-8690-F1BCA80A9DCB}"/>
                  </a:ext>
                </a:extLst>
              </p:cNvPr>
              <p:cNvPicPr>
                <a:picLocks noChangeAspect="1"/>
              </p:cNvPicPr>
              <p:nvPr/>
            </p:nvPicPr>
            <p:blipFill>
              <a:blip r:embed="rId5"/>
              <a:stretch>
                <a:fillRect/>
              </a:stretch>
            </p:blipFill>
            <p:spPr>
              <a:xfrm>
                <a:off x="5848530" y="5584718"/>
                <a:ext cx="5982616" cy="1008000"/>
              </a:xfrm>
              <a:prstGeom prst="rect">
                <a:avLst/>
              </a:prstGeom>
            </p:spPr>
          </p:pic>
          <p:sp>
            <p:nvSpPr>
              <p:cNvPr id="31" name="TextBox 30">
                <a:extLst>
                  <a:ext uri="{FF2B5EF4-FFF2-40B4-BE49-F238E27FC236}">
                    <a16:creationId xmlns:a16="http://schemas.microsoft.com/office/drawing/2014/main" id="{A099FA66-7388-42F2-BBE8-E53BD58B63F8}"/>
                  </a:ext>
                </a:extLst>
              </p:cNvPr>
              <p:cNvSpPr txBox="1"/>
              <p:nvPr/>
            </p:nvSpPr>
            <p:spPr>
              <a:xfrm>
                <a:off x="6103011" y="5911427"/>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2020</a:t>
                </a:r>
                <a:endParaRPr lang="en-US" sz="3200" dirty="0"/>
              </a:p>
            </p:txBody>
          </p:sp>
        </p:grpSp>
        <p:grpSp>
          <p:nvGrpSpPr>
            <p:cNvPr id="52" name="Group 51">
              <a:extLst>
                <a:ext uri="{FF2B5EF4-FFF2-40B4-BE49-F238E27FC236}">
                  <a16:creationId xmlns:a16="http://schemas.microsoft.com/office/drawing/2014/main" id="{4A6A751A-43A2-4A94-8B66-28880F945386}"/>
                </a:ext>
              </a:extLst>
            </p:cNvPr>
            <p:cNvGrpSpPr/>
            <p:nvPr/>
          </p:nvGrpSpPr>
          <p:grpSpPr>
            <a:xfrm>
              <a:off x="5833658" y="3187547"/>
              <a:ext cx="6117283" cy="1034231"/>
              <a:chOff x="5894746" y="4387629"/>
              <a:chExt cx="5901678" cy="1008000"/>
            </a:xfrm>
          </p:grpSpPr>
          <p:pic>
            <p:nvPicPr>
              <p:cNvPr id="36" name="Picture 35">
                <a:extLst>
                  <a:ext uri="{FF2B5EF4-FFF2-40B4-BE49-F238E27FC236}">
                    <a16:creationId xmlns:a16="http://schemas.microsoft.com/office/drawing/2014/main" id="{3B436C1C-CCC1-4DC3-B774-6450A511AB5C}"/>
                  </a:ext>
                </a:extLst>
              </p:cNvPr>
              <p:cNvPicPr>
                <a:picLocks noChangeAspect="1"/>
              </p:cNvPicPr>
              <p:nvPr/>
            </p:nvPicPr>
            <p:blipFill>
              <a:blip r:embed="rId6"/>
              <a:stretch>
                <a:fillRect/>
              </a:stretch>
            </p:blipFill>
            <p:spPr>
              <a:xfrm>
                <a:off x="5894746" y="4387629"/>
                <a:ext cx="5901678" cy="1008000"/>
              </a:xfrm>
              <a:prstGeom prst="rect">
                <a:avLst/>
              </a:prstGeom>
            </p:spPr>
          </p:pic>
          <p:sp>
            <p:nvSpPr>
              <p:cNvPr id="45" name="TextBox 44">
                <a:extLst>
                  <a:ext uri="{FF2B5EF4-FFF2-40B4-BE49-F238E27FC236}">
                    <a16:creationId xmlns:a16="http://schemas.microsoft.com/office/drawing/2014/main" id="{0E1113D0-E5B5-4582-88B8-4E68C4BD1B6B}"/>
                  </a:ext>
                </a:extLst>
              </p:cNvPr>
              <p:cNvSpPr txBox="1"/>
              <p:nvPr/>
            </p:nvSpPr>
            <p:spPr>
              <a:xfrm>
                <a:off x="6137219" y="470968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2021</a:t>
                </a:r>
                <a:endParaRPr lang="en-US" sz="3200" dirty="0"/>
              </a:p>
            </p:txBody>
          </p:sp>
        </p:grpSp>
        <p:grpSp>
          <p:nvGrpSpPr>
            <p:cNvPr id="51" name="Group 50">
              <a:extLst>
                <a:ext uri="{FF2B5EF4-FFF2-40B4-BE49-F238E27FC236}">
                  <a16:creationId xmlns:a16="http://schemas.microsoft.com/office/drawing/2014/main" id="{266706E6-DC31-4CDF-9E7C-F76F053C4158}"/>
                </a:ext>
              </a:extLst>
            </p:cNvPr>
            <p:cNvGrpSpPr/>
            <p:nvPr/>
          </p:nvGrpSpPr>
          <p:grpSpPr>
            <a:xfrm>
              <a:off x="5891069" y="2398044"/>
              <a:ext cx="6042936" cy="1008000"/>
              <a:chOff x="5783244" y="3143140"/>
              <a:chExt cx="6042936" cy="1008000"/>
            </a:xfrm>
          </p:grpSpPr>
          <p:pic>
            <p:nvPicPr>
              <p:cNvPr id="35" name="Picture 34">
                <a:extLst>
                  <a:ext uri="{FF2B5EF4-FFF2-40B4-BE49-F238E27FC236}">
                    <a16:creationId xmlns:a16="http://schemas.microsoft.com/office/drawing/2014/main" id="{9FB962D3-6680-419F-86F9-A5747EE9419B}"/>
                  </a:ext>
                </a:extLst>
              </p:cNvPr>
              <p:cNvPicPr>
                <a:picLocks noChangeAspect="1"/>
              </p:cNvPicPr>
              <p:nvPr/>
            </p:nvPicPr>
            <p:blipFill rotWithShape="1">
              <a:blip r:embed="rId7"/>
              <a:srcRect r="2089"/>
              <a:stretch/>
            </p:blipFill>
            <p:spPr>
              <a:xfrm>
                <a:off x="5783244" y="3143140"/>
                <a:ext cx="6042936" cy="1008000"/>
              </a:xfrm>
              <a:prstGeom prst="rect">
                <a:avLst/>
              </a:prstGeom>
            </p:spPr>
          </p:pic>
          <p:sp>
            <p:nvSpPr>
              <p:cNvPr id="46" name="TextBox 45">
                <a:extLst>
                  <a:ext uri="{FF2B5EF4-FFF2-40B4-BE49-F238E27FC236}">
                    <a16:creationId xmlns:a16="http://schemas.microsoft.com/office/drawing/2014/main" id="{141AA47D-53BA-4186-9071-6B590F81DF48}"/>
                  </a:ext>
                </a:extLst>
              </p:cNvPr>
              <p:cNvSpPr txBox="1"/>
              <p:nvPr/>
            </p:nvSpPr>
            <p:spPr>
              <a:xfrm>
                <a:off x="6110497" y="3492783"/>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2022</a:t>
                </a:r>
                <a:endParaRPr lang="en-US" sz="3200" dirty="0"/>
              </a:p>
            </p:txBody>
          </p:sp>
        </p:grpSp>
        <p:grpSp>
          <p:nvGrpSpPr>
            <p:cNvPr id="50" name="Group 49">
              <a:extLst>
                <a:ext uri="{FF2B5EF4-FFF2-40B4-BE49-F238E27FC236}">
                  <a16:creationId xmlns:a16="http://schemas.microsoft.com/office/drawing/2014/main" id="{7C6B0121-7BC1-4F77-B172-6F4F39130C84}"/>
                </a:ext>
              </a:extLst>
            </p:cNvPr>
            <p:cNvGrpSpPr/>
            <p:nvPr/>
          </p:nvGrpSpPr>
          <p:grpSpPr>
            <a:xfrm>
              <a:off x="5874137" y="1634055"/>
              <a:ext cx="6042936" cy="1008000"/>
              <a:chOff x="5788210" y="1898652"/>
              <a:chExt cx="6042936" cy="1008000"/>
            </a:xfrm>
          </p:grpSpPr>
          <p:pic>
            <p:nvPicPr>
              <p:cNvPr id="38" name="Picture 37">
                <a:extLst>
                  <a:ext uri="{FF2B5EF4-FFF2-40B4-BE49-F238E27FC236}">
                    <a16:creationId xmlns:a16="http://schemas.microsoft.com/office/drawing/2014/main" id="{41110F4E-175C-4239-ADB9-B09765A2BEB8}"/>
                  </a:ext>
                </a:extLst>
              </p:cNvPr>
              <p:cNvPicPr>
                <a:picLocks noChangeAspect="1"/>
              </p:cNvPicPr>
              <p:nvPr/>
            </p:nvPicPr>
            <p:blipFill rotWithShape="1">
              <a:blip r:embed="rId8"/>
              <a:srcRect r="2011"/>
              <a:stretch/>
            </p:blipFill>
            <p:spPr>
              <a:xfrm>
                <a:off x="5788210" y="1898652"/>
                <a:ext cx="6042936" cy="1008000"/>
              </a:xfrm>
              <a:prstGeom prst="rect">
                <a:avLst/>
              </a:prstGeom>
            </p:spPr>
          </p:pic>
          <p:sp>
            <p:nvSpPr>
              <p:cNvPr id="47" name="TextBox 46">
                <a:extLst>
                  <a:ext uri="{FF2B5EF4-FFF2-40B4-BE49-F238E27FC236}">
                    <a16:creationId xmlns:a16="http://schemas.microsoft.com/office/drawing/2014/main" id="{9F8B1FAE-0BC7-42E0-9CD9-5D70C2A6BEDE}"/>
                  </a:ext>
                </a:extLst>
              </p:cNvPr>
              <p:cNvSpPr txBox="1"/>
              <p:nvPr/>
            </p:nvSpPr>
            <p:spPr>
              <a:xfrm>
                <a:off x="6149328" y="225470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2023</a:t>
                </a:r>
                <a:endParaRPr lang="en-US" sz="3200" dirty="0"/>
              </a:p>
            </p:txBody>
          </p:sp>
        </p:grpSp>
        <p:grpSp>
          <p:nvGrpSpPr>
            <p:cNvPr id="49" name="Group 48">
              <a:extLst>
                <a:ext uri="{FF2B5EF4-FFF2-40B4-BE49-F238E27FC236}">
                  <a16:creationId xmlns:a16="http://schemas.microsoft.com/office/drawing/2014/main" id="{2BCDAE76-7DC2-4E91-966B-A08C14E671D9}"/>
                </a:ext>
              </a:extLst>
            </p:cNvPr>
            <p:cNvGrpSpPr/>
            <p:nvPr/>
          </p:nvGrpSpPr>
          <p:grpSpPr>
            <a:xfrm>
              <a:off x="5874137" y="810585"/>
              <a:ext cx="5939256" cy="1008000"/>
              <a:chOff x="5891890" y="541446"/>
              <a:chExt cx="5939256" cy="1008000"/>
            </a:xfrm>
          </p:grpSpPr>
          <p:pic>
            <p:nvPicPr>
              <p:cNvPr id="34" name="Picture 33">
                <a:extLst>
                  <a:ext uri="{FF2B5EF4-FFF2-40B4-BE49-F238E27FC236}">
                    <a16:creationId xmlns:a16="http://schemas.microsoft.com/office/drawing/2014/main" id="{4F749658-C15D-4846-8FC3-1A16D30D3B4C}"/>
                  </a:ext>
                </a:extLst>
              </p:cNvPr>
              <p:cNvPicPr>
                <a:picLocks noChangeAspect="1"/>
              </p:cNvPicPr>
              <p:nvPr/>
            </p:nvPicPr>
            <p:blipFill rotWithShape="1">
              <a:blip r:embed="rId9"/>
              <a:srcRect r="2156"/>
              <a:stretch/>
            </p:blipFill>
            <p:spPr>
              <a:xfrm>
                <a:off x="5891890" y="541446"/>
                <a:ext cx="5939256" cy="1008000"/>
              </a:xfrm>
              <a:prstGeom prst="rect">
                <a:avLst/>
              </a:prstGeom>
            </p:spPr>
          </p:pic>
          <p:sp>
            <p:nvSpPr>
              <p:cNvPr id="48" name="TextBox 47">
                <a:extLst>
                  <a:ext uri="{FF2B5EF4-FFF2-40B4-BE49-F238E27FC236}">
                    <a16:creationId xmlns:a16="http://schemas.microsoft.com/office/drawing/2014/main" id="{EBFF8BF8-91DF-430D-9813-B6DC52B7AD87}"/>
                  </a:ext>
                </a:extLst>
              </p:cNvPr>
              <p:cNvSpPr txBox="1"/>
              <p:nvPr/>
            </p:nvSpPr>
            <p:spPr>
              <a:xfrm>
                <a:off x="6235036" y="840572"/>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2024</a:t>
                </a:r>
                <a:endParaRPr lang="en-US" sz="2800" dirty="0"/>
              </a:p>
            </p:txBody>
          </p:sp>
        </p:grpSp>
      </p:grpSp>
      <p:pic>
        <p:nvPicPr>
          <p:cNvPr id="8" name="Picture 7">
            <a:extLst>
              <a:ext uri="{FF2B5EF4-FFF2-40B4-BE49-F238E27FC236}">
                <a16:creationId xmlns:a16="http://schemas.microsoft.com/office/drawing/2014/main" id="{38B928D2-B463-8E0F-6B2C-92E0526DE9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85785" y="117306"/>
            <a:ext cx="556212" cy="556212"/>
          </a:xfrm>
          <a:prstGeom prst="rect">
            <a:avLst/>
          </a:prstGeom>
        </p:spPr>
      </p:pic>
      <p:grpSp>
        <p:nvGrpSpPr>
          <p:cNvPr id="28" name="Group 27">
            <a:extLst>
              <a:ext uri="{FF2B5EF4-FFF2-40B4-BE49-F238E27FC236}">
                <a16:creationId xmlns:a16="http://schemas.microsoft.com/office/drawing/2014/main" id="{10FCD957-C221-EC92-189A-1DB50F03022F}"/>
              </a:ext>
            </a:extLst>
          </p:cNvPr>
          <p:cNvGrpSpPr/>
          <p:nvPr/>
        </p:nvGrpSpPr>
        <p:grpSpPr>
          <a:xfrm>
            <a:off x="116417" y="640361"/>
            <a:ext cx="5872049" cy="5737382"/>
            <a:chOff x="14002" y="568811"/>
            <a:chExt cx="5872049" cy="5737382"/>
          </a:xfrm>
        </p:grpSpPr>
        <p:pic>
          <p:nvPicPr>
            <p:cNvPr id="18" name="Picture 17">
              <a:extLst>
                <a:ext uri="{FF2B5EF4-FFF2-40B4-BE49-F238E27FC236}">
                  <a16:creationId xmlns:a16="http://schemas.microsoft.com/office/drawing/2014/main" id="{08252BD1-3236-91CE-2ADC-B13A0A292A2F}"/>
                </a:ext>
              </a:extLst>
            </p:cNvPr>
            <p:cNvPicPr>
              <a:picLocks noChangeAspect="1"/>
            </p:cNvPicPr>
            <p:nvPr/>
          </p:nvPicPr>
          <p:blipFill>
            <a:blip r:embed="rId11"/>
            <a:stretch>
              <a:fillRect/>
            </a:stretch>
          </p:blipFill>
          <p:spPr>
            <a:xfrm>
              <a:off x="18051" y="568811"/>
              <a:ext cx="5868000" cy="1932146"/>
            </a:xfrm>
            <a:prstGeom prst="rect">
              <a:avLst/>
            </a:prstGeom>
          </p:spPr>
        </p:pic>
        <p:pic>
          <p:nvPicPr>
            <p:cNvPr id="6" name="Picture 5">
              <a:extLst>
                <a:ext uri="{FF2B5EF4-FFF2-40B4-BE49-F238E27FC236}">
                  <a16:creationId xmlns:a16="http://schemas.microsoft.com/office/drawing/2014/main" id="{0E1C5289-F90C-F2C7-4DF0-FA06D2A54A54}"/>
                </a:ext>
              </a:extLst>
            </p:cNvPr>
            <p:cNvPicPr>
              <a:picLocks noChangeAspect="1"/>
            </p:cNvPicPr>
            <p:nvPr/>
          </p:nvPicPr>
          <p:blipFill>
            <a:blip r:embed="rId12"/>
            <a:srcRect b="15643"/>
            <a:stretch/>
          </p:blipFill>
          <p:spPr>
            <a:xfrm>
              <a:off x="14002" y="2454539"/>
              <a:ext cx="5868000" cy="3851654"/>
            </a:xfrm>
            <a:prstGeom prst="rect">
              <a:avLst/>
            </a:prstGeom>
          </p:spPr>
        </p:pic>
        <p:pic>
          <p:nvPicPr>
            <p:cNvPr id="26" name="Graphic 25">
              <a:extLst>
                <a:ext uri="{FF2B5EF4-FFF2-40B4-BE49-F238E27FC236}">
                  <a16:creationId xmlns:a16="http://schemas.microsoft.com/office/drawing/2014/main" id="{394DB0E8-AFE9-A110-F76C-9FA9AF805F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11852" y="652058"/>
              <a:ext cx="1663324" cy="573078"/>
            </a:xfrm>
            <a:prstGeom prst="rect">
              <a:avLst/>
            </a:prstGeom>
          </p:spPr>
        </p:pic>
      </p:grpSp>
      <p:cxnSp>
        <p:nvCxnSpPr>
          <p:cNvPr id="30" name="Straight Connector 29">
            <a:extLst>
              <a:ext uri="{FF2B5EF4-FFF2-40B4-BE49-F238E27FC236}">
                <a16:creationId xmlns:a16="http://schemas.microsoft.com/office/drawing/2014/main" id="{BA7E2F62-4EAA-6EF8-224B-4FC350C04357}"/>
              </a:ext>
            </a:extLst>
          </p:cNvPr>
          <p:cNvCxnSpPr>
            <a:cxnSpLocks/>
          </p:cNvCxnSpPr>
          <p:nvPr/>
        </p:nvCxnSpPr>
        <p:spPr>
          <a:xfrm>
            <a:off x="6079667" y="0"/>
            <a:ext cx="0" cy="6858000"/>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90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BBD67-E744-5A1C-FBCC-092310C1DD8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0BCC289-6289-310A-B0A8-FFB2600C9E06}"/>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Live Coding: </a:t>
            </a:r>
            <a:r>
              <a:rPr lang="en-US" sz="4400" b="1" dirty="0">
                <a:latin typeface="Euclid Circular B" panose="020B0504000000000000" pitchFamily="34" charset="0"/>
                <a:ea typeface="Euclid Circular B" panose="020B0504000000000000" pitchFamily="34" charset="0"/>
              </a:rPr>
              <a:t>Photo Picker</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
        <p:nvSpPr>
          <p:cNvPr id="8" name="TextBox 7">
            <a:extLst>
              <a:ext uri="{FF2B5EF4-FFF2-40B4-BE49-F238E27FC236}">
                <a16:creationId xmlns:a16="http://schemas.microsoft.com/office/drawing/2014/main" id="{258030FC-E1D1-9B8B-A2AB-44EF9DC5B63F}"/>
              </a:ext>
            </a:extLst>
          </p:cNvPr>
          <p:cNvSpPr txBox="1"/>
          <p:nvPr/>
        </p:nvSpPr>
        <p:spPr>
          <a:xfrm>
            <a:off x="666750" y="1063372"/>
            <a:ext cx="10858500" cy="5262979"/>
          </a:xfrm>
          <a:prstGeom prst="rect">
            <a:avLst/>
          </a:prstGeom>
          <a:noFill/>
        </p:spPr>
        <p:txBody>
          <a:bodyPr wrap="square">
            <a:spAutoFit/>
          </a:bodyPr>
          <a:lstStyle/>
          <a:p>
            <a:r>
              <a:rPr lang="en-US" sz="2800" b="1" dirty="0">
                <a:latin typeface="Euclid Circular B" panose="020B0504000000000000"/>
              </a:rPr>
              <a:t>Goal</a:t>
            </a:r>
            <a:r>
              <a:rPr lang="en-US" sz="2800" dirty="0">
                <a:latin typeface="Euclid Circular B" panose="020B0504000000000000"/>
              </a:rPr>
              <a:t>: </a:t>
            </a:r>
          </a:p>
          <a:p>
            <a:r>
              <a:rPr lang="en-US" sz="2800" dirty="0">
                <a:latin typeface="Euclid Circular B" panose="020B0504000000000000"/>
              </a:rPr>
              <a:t>Build a .NET 9 app with AI. The app decides the best photo for Instagram.</a:t>
            </a:r>
          </a:p>
          <a:p>
            <a:endParaRPr lang="en-US" sz="2800" b="1" dirty="0">
              <a:latin typeface="Euclid Circular B" panose="020B0504000000000000"/>
            </a:endParaRPr>
          </a:p>
          <a:p>
            <a:r>
              <a:rPr lang="en-US" sz="2800" b="1" dirty="0">
                <a:latin typeface="Euclid Circular B" panose="020B0504000000000000"/>
              </a:rPr>
              <a:t>Steps:</a:t>
            </a:r>
          </a:p>
          <a:p>
            <a:pPr marL="514350" indent="-514350">
              <a:buFont typeface="+mj-lt"/>
              <a:buAutoNum type="arabicPeriod"/>
            </a:pPr>
            <a:r>
              <a:rPr lang="en-US" sz="2800" dirty="0">
                <a:latin typeface="Euclid Circular B" panose="020B0504000000000000"/>
              </a:rPr>
              <a:t>Create a .NET console project</a:t>
            </a:r>
          </a:p>
          <a:p>
            <a:pPr marL="514350" indent="-514350">
              <a:buFont typeface="+mj-lt"/>
              <a:buAutoNum type="arabicPeriod"/>
            </a:pPr>
            <a:r>
              <a:rPr lang="en-US" sz="2800" dirty="0">
                <a:latin typeface="Euclid Circular B" panose="020B0504000000000000"/>
              </a:rPr>
              <a:t>Add .NET packages for AI</a:t>
            </a:r>
          </a:p>
          <a:p>
            <a:pPr marL="514350" indent="-514350">
              <a:buFont typeface="+mj-lt"/>
              <a:buAutoNum type="arabicPeriod"/>
            </a:pPr>
            <a:r>
              <a:rPr lang="en-US" sz="2800" dirty="0">
                <a:latin typeface="Euclid Circular B" panose="020B0504000000000000"/>
              </a:rPr>
              <a:t>Configure for OpenAI </a:t>
            </a:r>
          </a:p>
          <a:p>
            <a:pPr marL="514350" indent="-514350">
              <a:buFont typeface="+mj-lt"/>
              <a:buAutoNum type="arabicPeriod"/>
            </a:pPr>
            <a:r>
              <a:rPr lang="en-US" sz="2800" dirty="0">
                <a:latin typeface="Euclid Circular B" panose="020B0504000000000000"/>
              </a:rPr>
              <a:t>Find a good prompt</a:t>
            </a:r>
          </a:p>
          <a:p>
            <a:pPr marL="514350" indent="-514350">
              <a:buFont typeface="+mj-lt"/>
              <a:buAutoNum type="arabicPeriod"/>
            </a:pPr>
            <a:r>
              <a:rPr lang="en-US" sz="2800" dirty="0">
                <a:latin typeface="Euclid Circular B" panose="020B0504000000000000"/>
              </a:rPr>
              <a:t>Give a folder with images</a:t>
            </a:r>
          </a:p>
          <a:p>
            <a:pPr marL="514350" indent="-514350">
              <a:buFont typeface="+mj-lt"/>
              <a:buAutoNum type="arabicPeriod"/>
            </a:pPr>
            <a:r>
              <a:rPr lang="en-US" sz="2800" dirty="0">
                <a:latin typeface="Euclid Circular B" panose="020B0504000000000000"/>
              </a:rPr>
              <a:t>Ask AI to rate our photos </a:t>
            </a:r>
          </a:p>
          <a:p>
            <a:pPr marL="514350" indent="-514350">
              <a:buFont typeface="+mj-lt"/>
              <a:buAutoNum type="arabicPeriod"/>
            </a:pPr>
            <a:r>
              <a:rPr lang="en-US" sz="2800" dirty="0">
                <a:latin typeface="Euclid Circular B" panose="020B0504000000000000"/>
              </a:rPr>
              <a:t>Display the winner</a:t>
            </a:r>
          </a:p>
          <a:p>
            <a:pPr marL="514350" indent="-514350">
              <a:buFont typeface="+mj-lt"/>
              <a:buAutoNum type="arabicPeriod"/>
            </a:pPr>
            <a:r>
              <a:rPr lang="en-US" sz="2800" dirty="0">
                <a:latin typeface="Euclid Circular B" panose="020B0504000000000000"/>
              </a:rPr>
              <a:t>And switch to a local –offline– AI model</a:t>
            </a:r>
          </a:p>
        </p:txBody>
      </p:sp>
    </p:spTree>
    <p:extLst>
      <p:ext uri="{BB962C8B-B14F-4D97-AF65-F5344CB8AC3E}">
        <p14:creationId xmlns:p14="http://schemas.microsoft.com/office/powerpoint/2010/main" val="1936240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A42AF-B7DE-C213-3349-956FD7776D3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AD7A24A-EAB0-FE5F-357C-790CA0F8716E}"/>
              </a:ext>
            </a:extLst>
          </p:cNvPr>
          <p:cNvPicPr>
            <a:picLocks noChangeAspect="1"/>
          </p:cNvPicPr>
          <p:nvPr/>
        </p:nvPicPr>
        <p:blipFill>
          <a:blip r:embed="rId3"/>
          <a:stretch>
            <a:fillRect/>
          </a:stretch>
        </p:blipFill>
        <p:spPr>
          <a:xfrm>
            <a:off x="397936" y="1186722"/>
            <a:ext cx="10153650" cy="1724025"/>
          </a:xfrm>
          <a:prstGeom prst="rect">
            <a:avLst/>
          </a:prstGeom>
        </p:spPr>
      </p:pic>
      <p:pic>
        <p:nvPicPr>
          <p:cNvPr id="3" name="Picture 2">
            <a:extLst>
              <a:ext uri="{FF2B5EF4-FFF2-40B4-BE49-F238E27FC236}">
                <a16:creationId xmlns:a16="http://schemas.microsoft.com/office/drawing/2014/main" id="{040E4CAC-2A74-D393-A52D-988190EC72B1}"/>
              </a:ext>
            </a:extLst>
          </p:cNvPr>
          <p:cNvPicPr>
            <a:picLocks noChangeAspect="1"/>
          </p:cNvPicPr>
          <p:nvPr/>
        </p:nvPicPr>
        <p:blipFill>
          <a:blip r:embed="rId4"/>
          <a:stretch>
            <a:fillRect/>
          </a:stretch>
        </p:blipFill>
        <p:spPr>
          <a:xfrm>
            <a:off x="397936" y="3492854"/>
            <a:ext cx="10123264" cy="2178424"/>
          </a:xfrm>
          <a:prstGeom prst="rect">
            <a:avLst/>
          </a:prstGeom>
        </p:spPr>
      </p:pic>
      <p:sp>
        <p:nvSpPr>
          <p:cNvPr id="4" name="Title 1">
            <a:extLst>
              <a:ext uri="{FF2B5EF4-FFF2-40B4-BE49-F238E27FC236}">
                <a16:creationId xmlns:a16="http://schemas.microsoft.com/office/drawing/2014/main" id="{C6DF94B6-8391-5E89-E647-6619EEDB2E6D}"/>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Download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1813113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62148-AE72-A0E3-8B4A-847FCD8BF92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467EE26-1156-643A-092C-E60B3712FD02}"/>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Run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5" name="Picture 4">
            <a:extLst>
              <a:ext uri="{FF2B5EF4-FFF2-40B4-BE49-F238E27FC236}">
                <a16:creationId xmlns:a16="http://schemas.microsoft.com/office/drawing/2014/main" id="{EBD75FFB-1B9E-EBBB-95DB-78678671E09D}"/>
              </a:ext>
            </a:extLst>
          </p:cNvPr>
          <p:cNvPicPr>
            <a:picLocks noChangeAspect="1"/>
          </p:cNvPicPr>
          <p:nvPr/>
        </p:nvPicPr>
        <p:blipFill>
          <a:blip r:embed="rId3"/>
          <a:stretch>
            <a:fillRect/>
          </a:stretch>
        </p:blipFill>
        <p:spPr>
          <a:xfrm>
            <a:off x="551323" y="1292937"/>
            <a:ext cx="11036332" cy="4973610"/>
          </a:xfrm>
          <a:prstGeom prst="rect">
            <a:avLst/>
          </a:prstGeom>
        </p:spPr>
      </p:pic>
    </p:spTree>
    <p:extLst>
      <p:ext uri="{BB962C8B-B14F-4D97-AF65-F5344CB8AC3E}">
        <p14:creationId xmlns:p14="http://schemas.microsoft.com/office/powerpoint/2010/main" val="4174893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9E24B-B982-21EE-04FD-5B443F52964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28392AB-1590-0775-8F1C-9A1126D7C0D5}"/>
              </a:ext>
            </a:extLst>
          </p:cNvPr>
          <p:cNvSpPr>
            <a:spLocks noGrp="1"/>
          </p:cNvSpPr>
          <p:nvPr>
            <p:ph type="title"/>
          </p:nvPr>
        </p:nvSpPr>
        <p:spPr>
          <a:xfrm>
            <a:off x="397936" y="378807"/>
            <a:ext cx="10515600" cy="684565"/>
          </a:xfrm>
        </p:spPr>
        <p:txBody>
          <a:bodyPr>
            <a:normAutofit fontScale="90000"/>
          </a:bodyPr>
          <a:lstStyle/>
          <a:p>
            <a:r>
              <a:rPr lang="en-US" b="1" dirty="0">
                <a:solidFill>
                  <a:srgbClr val="292D33"/>
                </a:solidFill>
                <a:latin typeface="Euclid Circular B" panose="020B0504000000000000" pitchFamily="34" charset="0"/>
                <a:ea typeface="Euclid Circular B" panose="020B0504000000000000" pitchFamily="34" charset="0"/>
              </a:rPr>
              <a:t>Reliable?</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3" name="Picture 2">
            <a:extLst>
              <a:ext uri="{FF2B5EF4-FFF2-40B4-BE49-F238E27FC236}">
                <a16:creationId xmlns:a16="http://schemas.microsoft.com/office/drawing/2014/main" id="{F651DAAC-8680-8C10-9148-46C2FB1BF1D4}"/>
              </a:ext>
            </a:extLst>
          </p:cNvPr>
          <p:cNvPicPr>
            <a:picLocks noChangeAspect="1"/>
          </p:cNvPicPr>
          <p:nvPr/>
        </p:nvPicPr>
        <p:blipFill>
          <a:blip r:embed="rId3"/>
          <a:stretch>
            <a:fillRect/>
          </a:stretch>
        </p:blipFill>
        <p:spPr>
          <a:xfrm>
            <a:off x="397936" y="1823873"/>
            <a:ext cx="11496050" cy="3899010"/>
          </a:xfrm>
          <a:prstGeom prst="rect">
            <a:avLst/>
          </a:prstGeom>
        </p:spPr>
      </p:pic>
      <p:sp>
        <p:nvSpPr>
          <p:cNvPr id="6" name="Oval 5">
            <a:extLst>
              <a:ext uri="{FF2B5EF4-FFF2-40B4-BE49-F238E27FC236}">
                <a16:creationId xmlns:a16="http://schemas.microsoft.com/office/drawing/2014/main" id="{63B33A8A-E7E4-AF69-1EED-56CF397CD232}"/>
              </a:ext>
            </a:extLst>
          </p:cNvPr>
          <p:cNvSpPr/>
          <p:nvPr/>
        </p:nvSpPr>
        <p:spPr>
          <a:xfrm>
            <a:off x="3595419" y="4394388"/>
            <a:ext cx="4681478" cy="145461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781581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EB1E8-B9B1-EE9C-1814-E341C01F4FB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AA00F78-4274-CD47-1210-6BB261C447BC}"/>
              </a:ext>
            </a:extLst>
          </p:cNvPr>
          <p:cNvPicPr>
            <a:picLocks noChangeAspect="1"/>
          </p:cNvPicPr>
          <p:nvPr/>
        </p:nvPicPr>
        <p:blipFill>
          <a:blip r:embed="rId3"/>
          <a:stretch>
            <a:fillRect/>
          </a:stretch>
        </p:blipFill>
        <p:spPr>
          <a:xfrm>
            <a:off x="2280744" y="31532"/>
            <a:ext cx="8146243" cy="6858000"/>
          </a:xfrm>
          <a:prstGeom prst="rect">
            <a:avLst/>
          </a:prstGeom>
        </p:spPr>
      </p:pic>
    </p:spTree>
    <p:extLst>
      <p:ext uri="{BB962C8B-B14F-4D97-AF65-F5344CB8AC3E}">
        <p14:creationId xmlns:p14="http://schemas.microsoft.com/office/powerpoint/2010/main" val="3177828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608454" y="1134276"/>
            <a:ext cx="6724947" cy="859171"/>
          </a:xfrm>
        </p:spPr>
        <p:txBody>
          <a:bodyPr>
            <a:normAutofit/>
          </a:bodyPr>
          <a:lstStyle/>
          <a:p>
            <a:r>
              <a:rPr lang="en-US" b="1" noProof="0" dirty="0">
                <a:solidFill>
                  <a:schemeClr val="bg1">
                    <a:lumMod val="65000"/>
                  </a:schemeClr>
                </a:solidFill>
                <a:latin typeface="Euclid Circular B" panose="020B0504000000000000" pitchFamily="34" charset="0"/>
                <a:ea typeface="Euclid Circular B" panose="020B0504000000000000" pitchFamily="34" charset="0"/>
              </a:rPr>
              <a:t>Alper E</a:t>
            </a:r>
            <a:r>
              <a:rPr lang="en-US" b="1" dirty="0">
                <a:solidFill>
                  <a:schemeClr val="bg1">
                    <a:lumMod val="65000"/>
                  </a:schemeClr>
                </a:solidFill>
                <a:latin typeface="Euclid Circular B" panose="020B0504000000000000" pitchFamily="34" charset="0"/>
                <a:ea typeface="Euclid Circular B" panose="020B0504000000000000" pitchFamily="34" charset="0"/>
              </a:rPr>
              <a:t>BİÇOĞLU</a:t>
            </a:r>
            <a:endParaRPr lang="en-US" b="1" noProof="0" dirty="0">
              <a:solidFill>
                <a:schemeClr val="bg1">
                  <a:lumMod val="65000"/>
                </a:schemeClr>
              </a:solidFill>
              <a:latin typeface="Euclid Circular B" panose="020B0504000000000000" pitchFamily="34" charset="0"/>
              <a:ea typeface="Euclid Circular B" panose="020B0504000000000000" pitchFamily="34" charset="0"/>
            </a:endParaRPr>
          </a:p>
        </p:txBody>
      </p:sp>
      <p:grpSp>
        <p:nvGrpSpPr>
          <p:cNvPr id="7" name="Group 6">
            <a:extLst>
              <a:ext uri="{FF2B5EF4-FFF2-40B4-BE49-F238E27FC236}">
                <a16:creationId xmlns:a16="http://schemas.microsoft.com/office/drawing/2014/main" id="{7A69BCAD-C5A5-46C8-BDC6-CC420565D542}"/>
              </a:ext>
            </a:extLst>
          </p:cNvPr>
          <p:cNvGrpSpPr/>
          <p:nvPr/>
        </p:nvGrpSpPr>
        <p:grpSpPr>
          <a:xfrm>
            <a:off x="608454" y="3217210"/>
            <a:ext cx="6532687" cy="2093301"/>
            <a:chOff x="914956" y="1895258"/>
            <a:chExt cx="6086539" cy="2093301"/>
          </a:xfrm>
        </p:grpSpPr>
        <p:pic>
          <p:nvPicPr>
            <p:cNvPr id="8" name="Picture 7">
              <a:extLst>
                <a:ext uri="{FF2B5EF4-FFF2-40B4-BE49-F238E27FC236}">
                  <a16:creationId xmlns:a16="http://schemas.microsoft.com/office/drawing/2014/main" id="{D0AF95B2-1BBB-49D3-A13E-4D8142716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956" y="1895258"/>
              <a:ext cx="494580" cy="505504"/>
            </a:xfrm>
            <a:prstGeom prst="rect">
              <a:avLst/>
            </a:prstGeom>
          </p:spPr>
        </p:pic>
        <p:pic>
          <p:nvPicPr>
            <p:cNvPr id="10" name="Picture 9">
              <a:extLst>
                <a:ext uri="{FF2B5EF4-FFF2-40B4-BE49-F238E27FC236}">
                  <a16:creationId xmlns:a16="http://schemas.microsoft.com/office/drawing/2014/main" id="{0991DF49-CE2B-4781-B2EF-BE47D5932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956" y="2646474"/>
              <a:ext cx="540000" cy="540000"/>
            </a:xfrm>
            <a:prstGeom prst="rect">
              <a:avLst/>
            </a:prstGeom>
          </p:spPr>
        </p:pic>
        <p:pic>
          <p:nvPicPr>
            <p:cNvPr id="12" name="Graphic 11">
              <a:extLst>
                <a:ext uri="{FF2B5EF4-FFF2-40B4-BE49-F238E27FC236}">
                  <a16:creationId xmlns:a16="http://schemas.microsoft.com/office/drawing/2014/main" id="{2B5CCA68-2479-4648-B425-D36ADDD7D1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956" y="3432186"/>
              <a:ext cx="540000" cy="540000"/>
            </a:xfrm>
            <a:prstGeom prst="rect">
              <a:avLst/>
            </a:prstGeom>
          </p:spPr>
        </p:pic>
        <p:sp>
          <p:nvSpPr>
            <p:cNvPr id="14" name="Content Placeholder 2">
              <a:extLst>
                <a:ext uri="{FF2B5EF4-FFF2-40B4-BE49-F238E27FC236}">
                  <a16:creationId xmlns:a16="http://schemas.microsoft.com/office/drawing/2014/main" id="{BF74FE8A-CDA9-42A3-A4F5-7B3EF584EEBA}"/>
                </a:ext>
              </a:extLst>
            </p:cNvPr>
            <p:cNvSpPr txBox="1">
              <a:spLocks/>
            </p:cNvSpPr>
            <p:nvPr/>
          </p:nvSpPr>
          <p:spPr>
            <a:xfrm>
              <a:off x="1512000" y="1924332"/>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https://twitter.com/</a:t>
              </a:r>
              <a:r>
                <a:rPr lang="en-US" b="1" dirty="0">
                  <a:latin typeface="Euclid Circular B" panose="020B0504000000000000" pitchFamily="34" charset="0"/>
                  <a:ea typeface="Euclid Circular B" panose="020B0504000000000000" pitchFamily="34" charset="0"/>
                </a:rPr>
                <a:t>alperebicoglu</a:t>
              </a:r>
              <a:r>
                <a:rPr lang="en-US" dirty="0">
                  <a:latin typeface="Euclid Circular B" panose="020B0504000000000000" pitchFamily="34" charset="0"/>
                  <a:ea typeface="Euclid Circular B" panose="020B0504000000000000" pitchFamily="34" charset="0"/>
                </a:rPr>
                <a:t> </a:t>
              </a:r>
              <a:endParaRPr lang="en-US"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sp>
          <p:nvSpPr>
            <p:cNvPr id="15" name="Content Placeholder 2">
              <a:extLst>
                <a:ext uri="{FF2B5EF4-FFF2-40B4-BE49-F238E27FC236}">
                  <a16:creationId xmlns:a16="http://schemas.microsoft.com/office/drawing/2014/main" id="{925506AB-57DF-4F76-B8D5-78F55AD5A404}"/>
                </a:ext>
              </a:extLst>
            </p:cNvPr>
            <p:cNvSpPr txBox="1">
              <a:spLocks/>
            </p:cNvSpPr>
            <p:nvPr/>
          </p:nvSpPr>
          <p:spPr>
            <a:xfrm>
              <a:off x="1512000" y="3448559"/>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https://medium.com</a:t>
              </a:r>
              <a:r>
                <a:rPr lang="en-US" b="1" dirty="0">
                  <a:latin typeface="Euclid Circular B" panose="020B0504000000000000" pitchFamily="34" charset="0"/>
                  <a:ea typeface="Euclid Circular B" panose="020B0504000000000000" pitchFamily="34" charset="0"/>
                </a:rPr>
                <a:t>/@alperonline</a:t>
              </a:r>
            </a:p>
          </p:txBody>
        </p:sp>
        <p:sp>
          <p:nvSpPr>
            <p:cNvPr id="16" name="Content Placeholder 2">
              <a:extLst>
                <a:ext uri="{FF2B5EF4-FFF2-40B4-BE49-F238E27FC236}">
                  <a16:creationId xmlns:a16="http://schemas.microsoft.com/office/drawing/2014/main" id="{A45286BE-0897-42E1-8B75-D1CEFB43B1BD}"/>
                </a:ext>
              </a:extLst>
            </p:cNvPr>
            <p:cNvSpPr txBox="1">
              <a:spLocks/>
            </p:cNvSpPr>
            <p:nvPr/>
          </p:nvSpPr>
          <p:spPr>
            <a:xfrm>
              <a:off x="1512000" y="2694610"/>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https://github.com/</a:t>
              </a:r>
              <a:r>
                <a:rPr lang="en-US" b="1" dirty="0">
                  <a:latin typeface="Euclid Circular B" panose="020B0504000000000000" pitchFamily="34" charset="0"/>
                  <a:ea typeface="Euclid Circular B" panose="020B0504000000000000" pitchFamily="34" charset="0"/>
                </a:rPr>
                <a:t>ebicoglu</a:t>
              </a:r>
              <a:endParaRPr lang="en-US" b="1"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grpSp>
      <p:pic>
        <p:nvPicPr>
          <p:cNvPr id="5" name="Picture 4">
            <a:extLst>
              <a:ext uri="{FF2B5EF4-FFF2-40B4-BE49-F238E27FC236}">
                <a16:creationId xmlns:a16="http://schemas.microsoft.com/office/drawing/2014/main" id="{0223EC92-B140-3508-24D1-A178E6DD0B89}"/>
              </a:ext>
            </a:extLst>
          </p:cNvPr>
          <p:cNvPicPr>
            <a:picLocks noChangeAspect="1"/>
          </p:cNvPicPr>
          <p:nvPr/>
        </p:nvPicPr>
        <p:blipFill>
          <a:blip r:embed="rId8"/>
          <a:stretch>
            <a:fillRect/>
          </a:stretch>
        </p:blipFill>
        <p:spPr>
          <a:xfrm>
            <a:off x="8059296" y="2525549"/>
            <a:ext cx="3524250" cy="3476625"/>
          </a:xfrm>
          <a:prstGeom prst="rect">
            <a:avLst/>
          </a:prstGeom>
          <a:ln>
            <a:noFill/>
          </a:ln>
          <a:effectLst>
            <a:outerShdw blurRad="190500" algn="tl" rotWithShape="0">
              <a:srgbClr val="000000">
                <a:alpha val="70000"/>
              </a:srgbClr>
            </a:outerShdw>
          </a:effectLst>
        </p:spPr>
      </p:pic>
      <p:sp>
        <p:nvSpPr>
          <p:cNvPr id="11" name="Content Placeholder 2">
            <a:extLst>
              <a:ext uri="{FF2B5EF4-FFF2-40B4-BE49-F238E27FC236}">
                <a16:creationId xmlns:a16="http://schemas.microsoft.com/office/drawing/2014/main" id="{D62E12C9-4C6A-B9E2-1168-2CA90B344762}"/>
              </a:ext>
            </a:extLst>
          </p:cNvPr>
          <p:cNvSpPr txBox="1">
            <a:spLocks/>
          </p:cNvSpPr>
          <p:nvPr/>
        </p:nvSpPr>
        <p:spPr>
          <a:xfrm>
            <a:off x="8059296" y="654089"/>
            <a:ext cx="3524250" cy="174842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latin typeface="Euclid Circular B" panose="020B0504000000000000" pitchFamily="34" charset="0"/>
                <a:ea typeface="Euclid Circular B" panose="020B0504000000000000" pitchFamily="34" charset="0"/>
              </a:rPr>
              <a:t>Download</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Presentation </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Source-Code</a:t>
            </a:r>
            <a:endParaRPr lang="en-US" sz="3200" b="1"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77636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9025BB-AD1B-87F3-FA0C-189D04B127B4}"/>
              </a:ext>
            </a:extLst>
          </p:cNvPr>
          <p:cNvSpPr txBox="1">
            <a:spLocks/>
          </p:cNvSpPr>
          <p:nvPr/>
        </p:nvSpPr>
        <p:spPr>
          <a:xfrm>
            <a:off x="0" y="0"/>
            <a:ext cx="12072551" cy="67344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9800" dirty="0"/>
              <a:t>🙌</a:t>
            </a:r>
            <a:endParaRPr lang="en-US" sz="9800" dirty="0"/>
          </a:p>
          <a:p>
            <a:pPr algn="ctr"/>
            <a:endParaRPr lang="en-US" b="1" dirty="0">
              <a:solidFill>
                <a:srgbClr val="292D33"/>
              </a:solidFill>
              <a:latin typeface="Euclid Circular B" panose="020B0504000000000000" pitchFamily="34" charset="0"/>
            </a:endParaRPr>
          </a:p>
          <a:p>
            <a:pPr algn="ctr"/>
            <a:r>
              <a:rPr lang="en-US" sz="6200" b="1" dirty="0">
                <a:solidFill>
                  <a:srgbClr val="292D33"/>
                </a:solidFill>
                <a:latin typeface="Euclid Circular B" panose="020B0504000000000000" pitchFamily="34" charset="0"/>
              </a:rPr>
              <a:t>.NET Developers</a:t>
            </a:r>
            <a:r>
              <a:rPr lang="en-US" sz="6200" b="1" dirty="0">
                <a:solidFill>
                  <a:srgbClr val="292D33"/>
                </a:solidFill>
                <a:latin typeface="Euclid Circular B" panose="020B0504000000000000" pitchFamily="34" charset="0"/>
                <a:ea typeface="Euclid Circular B" panose="020B0504000000000000" pitchFamily="34" charset="0"/>
              </a:rPr>
              <a:t>?</a:t>
            </a:r>
          </a:p>
          <a:p>
            <a:pPr algn="ctr"/>
            <a:endParaRPr lang="en-US" b="1" dirty="0">
              <a:solidFill>
                <a:srgbClr val="292D33"/>
              </a:solidFill>
              <a:latin typeface="Euclid Circular B" panose="020B0504000000000000" pitchFamily="34" charset="0"/>
              <a:ea typeface="Euclid Circular B" panose="020B0504000000000000" pitchFamily="34" charset="0"/>
            </a:endParaRPr>
          </a:p>
          <a:p>
            <a:pPr algn="ctr"/>
            <a:r>
              <a:rPr lang="en-US" sz="6200" b="1" dirty="0">
                <a:solidFill>
                  <a:srgbClr val="292D33"/>
                </a:solidFill>
                <a:latin typeface="Euclid Circular B" panose="020B0504000000000000" pitchFamily="34" charset="0"/>
              </a:rPr>
              <a:t>Use AI in a real-world project?</a:t>
            </a:r>
            <a:endParaRPr lang="en-US" sz="6200" b="1" dirty="0">
              <a:solidFill>
                <a:srgbClr val="292D33"/>
              </a:solidFill>
              <a:latin typeface="Euclid Circular B" panose="020B0504000000000000" pitchFamily="34" charset="0"/>
              <a:ea typeface="Euclid Circular B" panose="020B0504000000000000" pitchFamily="34" charset="0"/>
            </a:endParaRPr>
          </a:p>
          <a:p>
            <a:pPr algn="ctr"/>
            <a:endParaRPr lang="en-US" b="1"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35672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B8DE9-38B3-F698-829C-0821DC35913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08F652-0C06-2C39-4991-A39AA1F2DED7}"/>
              </a:ext>
            </a:extLst>
          </p:cNvPr>
          <p:cNvPicPr>
            <a:picLocks noChangeAspect="1"/>
          </p:cNvPicPr>
          <p:nvPr/>
        </p:nvPicPr>
        <p:blipFill>
          <a:blip r:embed="rId3">
            <a:extLst>
              <a:ext uri="{28A0092B-C50C-407E-A947-70E740481C1C}">
                <a14:useLocalDpi xmlns:a14="http://schemas.microsoft.com/office/drawing/2010/main" val="0"/>
              </a:ext>
            </a:extLst>
          </a:blip>
          <a:srcRect l="17612"/>
          <a:stretch/>
        </p:blipFill>
        <p:spPr>
          <a:xfrm>
            <a:off x="0" y="0"/>
            <a:ext cx="423764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53FFE8BA-E145-2A17-267D-026F2BA51665}"/>
              </a:ext>
            </a:extLst>
          </p:cNvPr>
          <p:cNvPicPr>
            <a:picLocks noChangeAspect="1"/>
          </p:cNvPicPr>
          <p:nvPr/>
        </p:nvPicPr>
        <p:blipFill>
          <a:blip r:embed="rId4"/>
          <a:srcRect l="11567" r="14907" b="17724"/>
          <a:stretch/>
        </p:blipFill>
        <p:spPr>
          <a:xfrm>
            <a:off x="4237640" y="15766"/>
            <a:ext cx="8065597"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5961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469900"/>
            <a:ext cx="10515600" cy="1058863"/>
          </a:xfrm>
        </p:spPr>
        <p:txBody>
          <a:bodyPr/>
          <a:lstStyle/>
          <a:p>
            <a:r>
              <a:rPr lang="en-US" b="1" noProof="0" dirty="0">
                <a:latin typeface="Euclid Circular B" panose="020B0504000000000000" pitchFamily="34" charset="0"/>
                <a:ea typeface="Euclid Circular B" panose="020B0504000000000000" pitchFamily="34" charset="0"/>
              </a:rPr>
              <a:t>Agenda</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2163646"/>
            <a:ext cx="10844048" cy="2530708"/>
          </a:xfrm>
        </p:spPr>
        <p:txBody>
          <a:bodyPr>
            <a:normAutofit/>
          </a:bodyPr>
          <a:lstStyle/>
          <a:p>
            <a:r>
              <a:rPr lang="en-US" sz="4800" dirty="0">
                <a:latin typeface="Euclid Circular B" panose="020B0504000000000000" pitchFamily="34" charset="0"/>
                <a:ea typeface="Euclid Circular B" panose="020B0504000000000000" pitchFamily="34" charset="0"/>
              </a:rPr>
              <a:t> The past, present and future of AI</a:t>
            </a:r>
          </a:p>
          <a:p>
            <a:r>
              <a:rPr lang="en-US" sz="4800" dirty="0">
                <a:latin typeface="Euclid Circular B" panose="020B0504000000000000" pitchFamily="34" charset="0"/>
                <a:ea typeface="Euclid Circular B" panose="020B0504000000000000" pitchFamily="34" charset="0"/>
              </a:rPr>
              <a:t> AI for .NET Developers</a:t>
            </a:r>
          </a:p>
          <a:p>
            <a:r>
              <a:rPr lang="en-US" sz="4800" dirty="0">
                <a:latin typeface="Euclid Circular B" panose="020B0504000000000000" pitchFamily="34" charset="0"/>
                <a:ea typeface="Euclid Circular B" panose="020B0504000000000000" pitchFamily="34" charset="0"/>
              </a:rPr>
              <a:t> Live Coding</a:t>
            </a:r>
          </a:p>
        </p:txBody>
      </p:sp>
    </p:spTree>
    <p:extLst>
      <p:ext uri="{BB962C8B-B14F-4D97-AF65-F5344CB8AC3E}">
        <p14:creationId xmlns:p14="http://schemas.microsoft.com/office/powerpoint/2010/main" val="721846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0FCE4-5B83-DF66-3B5F-BF138541F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B8590-93A4-21C4-A14F-642318792B41}"/>
              </a:ext>
            </a:extLst>
          </p:cNvPr>
          <p:cNvSpPr>
            <a:spLocks noGrp="1"/>
          </p:cNvSpPr>
          <p:nvPr>
            <p:ph type="title"/>
          </p:nvPr>
        </p:nvSpPr>
        <p:spPr>
          <a:xfrm>
            <a:off x="0" y="1952091"/>
            <a:ext cx="12192000" cy="2835666"/>
          </a:xfrm>
        </p:spPr>
        <p:txBody>
          <a:bodyPr>
            <a:normAutofit/>
          </a:bodyPr>
          <a:lstStyle/>
          <a:p>
            <a:pPr algn="ctr"/>
            <a:r>
              <a:rPr lang="en-US" sz="5400" dirty="0">
                <a:latin typeface="Euclid Circular B" panose="020B0504000000000000" pitchFamily="34" charset="0"/>
                <a:ea typeface="Euclid Circular B" panose="020B0504000000000000" pitchFamily="34" charset="0"/>
              </a:rPr>
              <a:t>The </a:t>
            </a:r>
            <a:r>
              <a:rPr lang="en-US" sz="5400" b="1" dirty="0">
                <a:latin typeface="Euclid Circular B" panose="020B0504000000000000" pitchFamily="34" charset="0"/>
                <a:ea typeface="Euclid Circular B" panose="020B0504000000000000" pitchFamily="34" charset="0"/>
              </a:rPr>
              <a:t>past</a:t>
            </a:r>
            <a:r>
              <a:rPr lang="en-US" sz="5400" dirty="0">
                <a:latin typeface="Euclid Circular B" panose="020B0504000000000000" pitchFamily="34" charset="0"/>
                <a:ea typeface="Euclid Circular B" panose="020B0504000000000000" pitchFamily="34" charset="0"/>
              </a:rPr>
              <a:t>, </a:t>
            </a:r>
            <a:r>
              <a:rPr lang="en-US" sz="5400" b="1" dirty="0">
                <a:latin typeface="Euclid Circular B" panose="020B0504000000000000" pitchFamily="34" charset="0"/>
                <a:ea typeface="Euclid Circular B" panose="020B0504000000000000" pitchFamily="34" charset="0"/>
              </a:rPr>
              <a:t>present</a:t>
            </a:r>
            <a:r>
              <a:rPr lang="en-US" sz="5400" dirty="0">
                <a:latin typeface="Euclid Circular B" panose="020B0504000000000000" pitchFamily="34" charset="0"/>
                <a:ea typeface="Euclid Circular B" panose="020B0504000000000000" pitchFamily="34" charset="0"/>
              </a:rPr>
              <a:t>, and </a:t>
            </a:r>
            <a:r>
              <a:rPr lang="en-US" sz="5400" b="1" dirty="0">
                <a:latin typeface="Euclid Circular B" panose="020B0504000000000000" pitchFamily="34" charset="0"/>
                <a:ea typeface="Euclid Circular B" panose="020B0504000000000000" pitchFamily="34" charset="0"/>
              </a:rPr>
              <a:t>future</a:t>
            </a:r>
            <a:r>
              <a:rPr lang="en-US" sz="5400" dirty="0">
                <a:latin typeface="Euclid Circular B" panose="020B0504000000000000" pitchFamily="34" charset="0"/>
                <a:ea typeface="Euclid Circular B" panose="020B0504000000000000" pitchFamily="34" charset="0"/>
              </a:rPr>
              <a:t> of </a:t>
            </a:r>
            <a:r>
              <a:rPr lang="en-US" sz="5400" b="1" dirty="0">
                <a:latin typeface="Euclid Circular B" panose="020B0504000000000000" pitchFamily="34" charset="0"/>
                <a:ea typeface="Euclid Circular B" panose="020B0504000000000000" pitchFamily="34" charset="0"/>
              </a:rPr>
              <a:t>AI</a:t>
            </a:r>
            <a:endParaRPr lang="en-US" sz="54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084639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F4D95-286B-BA33-5C99-8DAFE493B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D4FDC-2581-7565-EF42-E4EAF7E6E20E}"/>
              </a:ext>
            </a:extLst>
          </p:cNvPr>
          <p:cNvSpPr>
            <a:spLocks noGrp="1"/>
          </p:cNvSpPr>
          <p:nvPr>
            <p:ph type="title"/>
          </p:nvPr>
        </p:nvSpPr>
        <p:spPr>
          <a:xfrm>
            <a:off x="418484" y="276066"/>
            <a:ext cx="10515600" cy="684565"/>
          </a:xfrm>
        </p:spPr>
        <p:txBody>
          <a:bodyPr>
            <a:normAutofit fontScale="90000"/>
          </a:bodyPr>
          <a:lstStyle/>
          <a:p>
            <a:pPr marL="0" indent="0">
              <a:buNone/>
            </a:pPr>
            <a:r>
              <a:rPr lang="en-US" dirty="0">
                <a:latin typeface="Lexend"/>
              </a:rPr>
              <a:t>1956 — The Birth of </a:t>
            </a:r>
            <a:r>
              <a:rPr lang="en-US" b="1" dirty="0">
                <a:latin typeface="Lexend"/>
              </a:rPr>
              <a:t>Artificial Intelligence</a:t>
            </a:r>
            <a:endParaRPr lang="en-US" dirty="0">
              <a:latin typeface="Lexend"/>
            </a:endParaRPr>
          </a:p>
        </p:txBody>
      </p:sp>
      <p:grpSp>
        <p:nvGrpSpPr>
          <p:cNvPr id="6" name="Group 5">
            <a:extLst>
              <a:ext uri="{FF2B5EF4-FFF2-40B4-BE49-F238E27FC236}">
                <a16:creationId xmlns:a16="http://schemas.microsoft.com/office/drawing/2014/main" id="{CD999429-79BB-ADA6-B5B2-F9B040A65186}"/>
              </a:ext>
            </a:extLst>
          </p:cNvPr>
          <p:cNvGrpSpPr/>
          <p:nvPr/>
        </p:nvGrpSpPr>
        <p:grpSpPr>
          <a:xfrm>
            <a:off x="99319" y="1333072"/>
            <a:ext cx="8274121" cy="4654193"/>
            <a:chOff x="418484" y="1265370"/>
            <a:chExt cx="8274121" cy="4654193"/>
          </a:xfrm>
        </p:grpSpPr>
        <p:pic>
          <p:nvPicPr>
            <p:cNvPr id="4100" name="Picture 4">
              <a:extLst>
                <a:ext uri="{FF2B5EF4-FFF2-40B4-BE49-F238E27FC236}">
                  <a16:creationId xmlns:a16="http://schemas.microsoft.com/office/drawing/2014/main" id="{1D18A855-F879-AAAD-DA73-3ED8AAC30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84" y="1265370"/>
              <a:ext cx="8274121" cy="46541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65BDB5-CF13-B3E2-F13F-5DA8B8D8A849}"/>
                </a:ext>
              </a:extLst>
            </p:cNvPr>
            <p:cNvSpPr txBox="1"/>
            <p:nvPr/>
          </p:nvSpPr>
          <p:spPr>
            <a:xfrm>
              <a:off x="511139" y="5407964"/>
              <a:ext cx="6097712" cy="369332"/>
            </a:xfrm>
            <a:prstGeom prst="rect">
              <a:avLst/>
            </a:prstGeom>
            <a:noFill/>
          </p:spPr>
          <p:txBody>
            <a:bodyPr wrap="square">
              <a:spAutoFit/>
            </a:bodyPr>
            <a:lstStyle/>
            <a:p>
              <a:r>
                <a:rPr lang="tr-TR" b="0" i="1" dirty="0">
                  <a:solidFill>
                    <a:schemeClr val="bg1"/>
                  </a:solidFill>
                  <a:effectLst/>
                  <a:latin typeface="72Brand"/>
                </a:rPr>
                <a:t>Alan Turing &amp; Turing Machin</a:t>
              </a:r>
              <a:r>
                <a:rPr lang="en-US" b="0" i="1" dirty="0">
                  <a:solidFill>
                    <a:schemeClr val="bg1"/>
                  </a:solidFill>
                  <a:effectLst/>
                  <a:latin typeface="72Brand"/>
                </a:rPr>
                <a:t>e</a:t>
              </a:r>
              <a:endParaRPr lang="tr-TR" dirty="0">
                <a:solidFill>
                  <a:schemeClr val="bg1"/>
                </a:solidFill>
              </a:endParaRPr>
            </a:p>
          </p:txBody>
        </p:sp>
      </p:grpSp>
      <p:pic>
        <p:nvPicPr>
          <p:cNvPr id="5122" name="Picture 2">
            <a:extLst>
              <a:ext uri="{FF2B5EF4-FFF2-40B4-BE49-F238E27FC236}">
                <a16:creationId xmlns:a16="http://schemas.microsoft.com/office/drawing/2014/main" id="{6EC6AF45-96E2-D82D-21F9-D8CF1BE43B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5" r="2116"/>
          <a:stretch/>
        </p:blipFill>
        <p:spPr bwMode="auto">
          <a:xfrm>
            <a:off x="8075486" y="1333072"/>
            <a:ext cx="3996647" cy="46831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749CF3-4C7D-BF4F-2B06-7709CA51D78C}"/>
              </a:ext>
            </a:extLst>
          </p:cNvPr>
          <p:cNvSpPr txBox="1"/>
          <p:nvPr/>
        </p:nvSpPr>
        <p:spPr>
          <a:xfrm>
            <a:off x="11060320" y="1404991"/>
            <a:ext cx="1525523" cy="369332"/>
          </a:xfrm>
          <a:prstGeom prst="rect">
            <a:avLst/>
          </a:prstGeom>
          <a:noFill/>
        </p:spPr>
        <p:txBody>
          <a:bodyPr wrap="square">
            <a:spAutoFit/>
          </a:bodyPr>
          <a:lstStyle/>
          <a:p>
            <a:r>
              <a:rPr lang="en-US" b="0" i="1" dirty="0">
                <a:effectLst/>
                <a:latin typeface="72Brand"/>
              </a:rPr>
              <a:t>Enigma</a:t>
            </a:r>
            <a:endParaRPr lang="tr-TR" dirty="0"/>
          </a:p>
        </p:txBody>
      </p:sp>
      <p:pic>
        <p:nvPicPr>
          <p:cNvPr id="4" name="Picture 3">
            <a:extLst>
              <a:ext uri="{FF2B5EF4-FFF2-40B4-BE49-F238E27FC236}">
                <a16:creationId xmlns:a16="http://schemas.microsoft.com/office/drawing/2014/main" id="{22D4E1CB-2893-44D1-9CCA-190E1307633F}"/>
              </a:ext>
            </a:extLst>
          </p:cNvPr>
          <p:cNvPicPr>
            <a:picLocks noChangeAspect="1"/>
          </p:cNvPicPr>
          <p:nvPr/>
        </p:nvPicPr>
        <p:blipFill>
          <a:blip r:embed="rId5"/>
          <a:stretch>
            <a:fillRect/>
          </a:stretch>
        </p:blipFill>
        <p:spPr>
          <a:xfrm>
            <a:off x="3711234" y="4525068"/>
            <a:ext cx="4364252" cy="2270528"/>
          </a:xfrm>
          <a:prstGeom prst="rect">
            <a:avLst/>
          </a:prstGeom>
        </p:spPr>
      </p:pic>
    </p:spTree>
    <p:extLst>
      <p:ext uri="{BB962C8B-B14F-4D97-AF65-F5344CB8AC3E}">
        <p14:creationId xmlns:p14="http://schemas.microsoft.com/office/powerpoint/2010/main" val="2565744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47F2D-B30A-F19E-4645-B7532365E19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063ABB7-7730-CB8A-3B1D-50260D9FCF34}"/>
              </a:ext>
            </a:extLst>
          </p:cNvPr>
          <p:cNvPicPr>
            <a:picLocks noChangeAspect="1"/>
          </p:cNvPicPr>
          <p:nvPr/>
        </p:nvPicPr>
        <p:blipFill>
          <a:blip r:embed="rId3"/>
          <a:srcRect r="7222"/>
          <a:stretch/>
        </p:blipFill>
        <p:spPr>
          <a:xfrm>
            <a:off x="-1" y="0"/>
            <a:ext cx="12192001" cy="6858000"/>
          </a:xfrm>
          <a:prstGeom prst="rect">
            <a:avLst/>
          </a:prstGeom>
        </p:spPr>
      </p:pic>
      <p:pic>
        <p:nvPicPr>
          <p:cNvPr id="3" name="Picture 2">
            <a:extLst>
              <a:ext uri="{FF2B5EF4-FFF2-40B4-BE49-F238E27FC236}">
                <a16:creationId xmlns:a16="http://schemas.microsoft.com/office/drawing/2014/main" id="{F7DC907A-DE75-4200-815E-FB479D3CEC9C}"/>
              </a:ext>
            </a:extLst>
          </p:cNvPr>
          <p:cNvPicPr>
            <a:picLocks noChangeAspect="1"/>
          </p:cNvPicPr>
          <p:nvPr/>
        </p:nvPicPr>
        <p:blipFill>
          <a:blip r:embed="rId4"/>
          <a:stretch>
            <a:fillRect/>
          </a:stretch>
        </p:blipFill>
        <p:spPr>
          <a:xfrm>
            <a:off x="10199767" y="4816931"/>
            <a:ext cx="1792727" cy="1800000"/>
          </a:xfrm>
          <a:prstGeom prst="rect">
            <a:avLst/>
          </a:prstGeom>
        </p:spPr>
      </p:pic>
    </p:spTree>
    <p:extLst>
      <p:ext uri="{BB962C8B-B14F-4D97-AF65-F5344CB8AC3E}">
        <p14:creationId xmlns:p14="http://schemas.microsoft.com/office/powerpoint/2010/main" val="1700464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25223</TotalTime>
  <Words>984</Words>
  <Application>Microsoft Office PowerPoint</Application>
  <PresentationFormat>Widescreen</PresentationFormat>
  <Paragraphs>149</Paragraphs>
  <Slides>35</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72Brand</vt:lpstr>
      <vt:lpstr>Arial</vt:lpstr>
      <vt:lpstr>Calibri</vt:lpstr>
      <vt:lpstr>Calibri Light</vt:lpstr>
      <vt:lpstr>Euclid Circular B</vt:lpstr>
      <vt:lpstr>Lexend</vt:lpstr>
      <vt:lpstr>Poppins</vt:lpstr>
      <vt:lpstr>Office Theme</vt:lpstr>
      <vt:lpstr>AI as a Simple Developer</vt:lpstr>
      <vt:lpstr>PowerPoint Presentation</vt:lpstr>
      <vt:lpstr>PowerPoint Presentation</vt:lpstr>
      <vt:lpstr>PowerPoint Presentation</vt:lpstr>
      <vt:lpstr>PowerPoint Presentation</vt:lpstr>
      <vt:lpstr>Agenda</vt:lpstr>
      <vt:lpstr>The past, present, and future of AI</vt:lpstr>
      <vt:lpstr>1956 — The Birth of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for Developers</vt:lpstr>
      <vt:lpstr>PowerPoint Presentation</vt:lpstr>
      <vt:lpstr>PowerPoint Presentation</vt:lpstr>
      <vt:lpstr>PowerPoint Presentation</vt:lpstr>
      <vt:lpstr>PowerPoint Presentation</vt:lpstr>
      <vt:lpstr>Live Coding: Photo Picker</vt:lpstr>
      <vt:lpstr>Download Ollama</vt:lpstr>
      <vt:lpstr>Run Ollama</vt:lpstr>
      <vt:lpstr>Reliable?</vt:lpstr>
      <vt:lpstr>PowerPoint Presentation</vt:lpstr>
      <vt:lpstr>Alper EBİÇOĞLU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Monolith First for Microservice Architecture</dc:title>
  <dc:creator>Halil Kalkan</dc:creator>
  <cp:lastModifiedBy>Alper Ebiçoğlu</cp:lastModifiedBy>
  <cp:revision>1188</cp:revision>
  <dcterms:created xsi:type="dcterms:W3CDTF">2022-02-27T10:42:11Z</dcterms:created>
  <dcterms:modified xsi:type="dcterms:W3CDTF">2025-03-15T20:59:32Z</dcterms:modified>
</cp:coreProperties>
</file>